
<file path=[Content_Types].xml><?xml version="1.0" encoding="utf-8"?>
<Types xmlns="http://schemas.openxmlformats.org/package/2006/content-types">
  <Default Extension="xml" ContentType="application/xml"/>
  <Default Extension="jpeg" ContentType="image/jpeg"/>
  <Default Extension="m4v" ContentType="video/unknown"/>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2"/>
  </p:notesMasterIdLst>
  <p:handoutMasterIdLst>
    <p:handoutMasterId r:id="rId33"/>
  </p:handoutMasterIdLst>
  <p:sldIdLst>
    <p:sldId id="256" r:id="rId2"/>
    <p:sldId id="257" r:id="rId3"/>
    <p:sldId id="271" r:id="rId4"/>
    <p:sldId id="272" r:id="rId5"/>
    <p:sldId id="273" r:id="rId6"/>
    <p:sldId id="277" r:id="rId7"/>
    <p:sldId id="258" r:id="rId8"/>
    <p:sldId id="279" r:id="rId9"/>
    <p:sldId id="278" r:id="rId10"/>
    <p:sldId id="280" r:id="rId11"/>
    <p:sldId id="270" r:id="rId12"/>
    <p:sldId id="290" r:id="rId13"/>
    <p:sldId id="291" r:id="rId14"/>
    <p:sldId id="286" r:id="rId15"/>
    <p:sldId id="268" r:id="rId16"/>
    <p:sldId id="262" r:id="rId17"/>
    <p:sldId id="269" r:id="rId18"/>
    <p:sldId id="288" r:id="rId19"/>
    <p:sldId id="289" r:id="rId20"/>
    <p:sldId id="260" r:id="rId21"/>
    <p:sldId id="285" r:id="rId22"/>
    <p:sldId id="295" r:id="rId23"/>
    <p:sldId id="282" r:id="rId24"/>
    <p:sldId id="294" r:id="rId25"/>
    <p:sldId id="283" r:id="rId26"/>
    <p:sldId id="284" r:id="rId27"/>
    <p:sldId id="264" r:id="rId28"/>
    <p:sldId id="292" r:id="rId29"/>
    <p:sldId id="259" r:id="rId30"/>
    <p:sldId id="293" r:id="rId31"/>
  </p:sldIdLst>
  <p:sldSz cx="9144000" cy="6858000" type="screen4x3"/>
  <p:notesSz cx="6858000" cy="9144000"/>
  <p:custDataLst>
    <p:tags r:id="rId35"/>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777" autoAdjust="0"/>
  </p:normalViewPr>
  <p:slideViewPr>
    <p:cSldViewPr snapToGrid="0" snapToObjects="1">
      <p:cViewPr>
        <p:scale>
          <a:sx n="100" d="100"/>
          <a:sy n="100" d="100"/>
        </p:scale>
        <p:origin x="-1344" y="-8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handoutMaster" Target="handoutMasters/handoutMaster1.xml"/><Relationship Id="rId34" Type="http://schemas.openxmlformats.org/officeDocument/2006/relationships/printerSettings" Target="printerSettings/printerSettings1.bin"/><Relationship Id="rId35" Type="http://schemas.openxmlformats.org/officeDocument/2006/relationships/tags" Target="tags/tag1.xml"/><Relationship Id="rId36" Type="http://schemas.openxmlformats.org/officeDocument/2006/relationships/presProps" Target="pres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Calibri"/>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7F28B1F-3C26-B849-BB2F-2A8F73CCEE25}" type="datetimeFigureOut">
              <a:rPr lang="en-US" smtClean="0">
                <a:latin typeface="Calibri"/>
              </a:rPr>
              <a:t>8/22/13</a:t>
            </a:fld>
            <a:endParaRPr lang="en-US" dirty="0">
              <a:latin typeface="Calibri"/>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latin typeface="Calibri"/>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37A8BA5-D572-5E4A-815C-2A983EBDD414}" type="slidenum">
              <a:rPr lang="en-US" smtClean="0">
                <a:latin typeface="Calibri"/>
              </a:rPr>
              <a:t>‹#›</a:t>
            </a:fld>
            <a:endParaRPr lang="en-US" dirty="0">
              <a:latin typeface="Calibri"/>
            </a:endParaRPr>
          </a:p>
        </p:txBody>
      </p:sp>
    </p:spTree>
    <p:extLst>
      <p:ext uri="{BB962C8B-B14F-4D97-AF65-F5344CB8AC3E}">
        <p14:creationId xmlns:p14="http://schemas.microsoft.com/office/powerpoint/2010/main" val="2629319068"/>
      </p:ext>
    </p:extLst>
  </p:cSld>
  <p:clrMap bg1="lt1" tx1="dk1" bg2="lt2" tx2="dk2" accent1="accent1" accent2="accent2" accent3="accent3" accent4="accent4" accent5="accent5" accent6="accent6" hlink="hlink" folHlink="folHlink"/>
  <p:hf hdr="0" ftr="0" dt="0"/>
</p:handoutMaster>
</file>

<file path=ppt/media/image1.pn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png>
</file>

<file path=ppt/media/image8.png>
</file>

<file path=ppt/media/image9.pn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Calibri"/>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Calibri"/>
              </a:defRPr>
            </a:lvl1pPr>
          </a:lstStyle>
          <a:p>
            <a:fld id="{68231175-F060-C14A-A124-54817FC44758}" type="datetimeFigureOut">
              <a:rPr lang="en-US" smtClean="0"/>
              <a:pPr/>
              <a:t>8/22/13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atin typeface="Calibri"/>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atin typeface="Calibri"/>
              </a:defRPr>
            </a:lvl1pPr>
          </a:lstStyle>
          <a:p>
            <a:fld id="{A9372618-506A-BA44-9A0A-D4EB4B7FDA5E}" type="slidenum">
              <a:rPr lang="en-US" smtClean="0"/>
              <a:pPr/>
              <a:t>‹#›</a:t>
            </a:fld>
            <a:endParaRPr lang="en-US" dirty="0"/>
          </a:p>
        </p:txBody>
      </p:sp>
    </p:spTree>
    <p:extLst>
      <p:ext uri="{BB962C8B-B14F-4D97-AF65-F5344CB8AC3E}">
        <p14:creationId xmlns:p14="http://schemas.microsoft.com/office/powerpoint/2010/main" val="158786676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Calibri"/>
        <a:ea typeface="+mn-ea"/>
        <a:cs typeface="+mn-cs"/>
      </a:defRPr>
    </a:lvl1pPr>
    <a:lvl2pPr marL="457200" algn="l" defTabSz="457200" rtl="0" eaLnBrk="1" latinLnBrk="0" hangingPunct="1">
      <a:defRPr sz="1200" kern="1200">
        <a:solidFill>
          <a:schemeClr val="tx1"/>
        </a:solidFill>
        <a:latin typeface="Calibri"/>
        <a:ea typeface="+mn-ea"/>
        <a:cs typeface="+mn-cs"/>
      </a:defRPr>
    </a:lvl2pPr>
    <a:lvl3pPr marL="914400" algn="l" defTabSz="457200" rtl="0" eaLnBrk="1" latinLnBrk="0" hangingPunct="1">
      <a:defRPr sz="1200" kern="1200">
        <a:solidFill>
          <a:schemeClr val="tx1"/>
        </a:solidFill>
        <a:latin typeface="Calibri"/>
        <a:ea typeface="+mn-ea"/>
        <a:cs typeface="+mn-cs"/>
      </a:defRPr>
    </a:lvl3pPr>
    <a:lvl4pPr marL="1371600" algn="l" defTabSz="457200" rtl="0" eaLnBrk="1" latinLnBrk="0" hangingPunct="1">
      <a:defRPr sz="1200" kern="1200">
        <a:solidFill>
          <a:schemeClr val="tx1"/>
        </a:solidFill>
        <a:latin typeface="Calibri"/>
        <a:ea typeface="+mn-ea"/>
        <a:cs typeface="+mn-cs"/>
      </a:defRPr>
    </a:lvl4pPr>
    <a:lvl5pPr marL="1828800" algn="l" defTabSz="457200" rtl="0" eaLnBrk="1" latinLnBrk="0" hangingPunct="1">
      <a:defRPr sz="1200" kern="1200">
        <a:solidFill>
          <a:schemeClr val="tx1"/>
        </a:solidFill>
        <a:latin typeface="Calibri"/>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 Id="rId3" Type="http://schemas.openxmlformats.org/officeDocument/2006/relationships/hyperlink" Target="https://docs.google.com/spreadsheet/ccc?key=0AoXwT5D6qkNmdERUaGUzOVQwbThIcHFkUE1DeGNzRGc%23gid=0"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 Id="rId3" Type="http://schemas.openxmlformats.org/officeDocument/2006/relationships/hyperlink" Target="https://docs.google.com/spreadsheet/ccc?key=0AoXwT5D6qkNmdERUaGUzOVQwbThIcHFkUE1DeGNzRGc%23gid=0"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9372618-506A-BA44-9A0A-D4EB4B7FDA5E}" type="slidenum">
              <a:rPr lang="en-US" smtClean="0"/>
              <a:pPr/>
              <a:t>7</a:t>
            </a:fld>
            <a:endParaRPr lang="en-US" dirty="0"/>
          </a:p>
        </p:txBody>
      </p:sp>
    </p:spTree>
    <p:extLst>
      <p:ext uri="{BB962C8B-B14F-4D97-AF65-F5344CB8AC3E}">
        <p14:creationId xmlns:p14="http://schemas.microsoft.com/office/powerpoint/2010/main" val="18116106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Calibri"/>
                <a:ea typeface="+mn-ea"/>
                <a:cs typeface="+mn-cs"/>
              </a:rPr>
              <a:t>Both </a:t>
            </a:r>
            <a:r>
              <a:rPr lang="en-US" sz="1200" kern="1200" dirty="0" err="1" smtClean="0">
                <a:solidFill>
                  <a:schemeClr val="tx1"/>
                </a:solidFill>
                <a:effectLst/>
                <a:latin typeface="Calibri"/>
                <a:ea typeface="+mn-ea"/>
                <a:cs typeface="+mn-cs"/>
              </a:rPr>
              <a:t>Dynodroid</a:t>
            </a:r>
            <a:r>
              <a:rPr lang="en-US" sz="1200" kern="1200" dirty="0" smtClean="0">
                <a:solidFill>
                  <a:schemeClr val="tx1"/>
                </a:solidFill>
                <a:effectLst/>
                <a:latin typeface="Calibri"/>
                <a:ea typeface="+mn-ea"/>
                <a:cs typeface="+mn-cs"/>
              </a:rPr>
              <a:t> and Monkey cover 4-81% of code per app, for an average of 47%. </a:t>
            </a:r>
            <a:r>
              <a:rPr lang="en-US" sz="1200" kern="1200" dirty="0" err="1" smtClean="0">
                <a:solidFill>
                  <a:schemeClr val="tx1"/>
                </a:solidFill>
                <a:effectLst/>
                <a:latin typeface="Calibri"/>
                <a:ea typeface="+mn-ea"/>
                <a:cs typeface="+mn-cs"/>
              </a:rPr>
              <a:t>Dynodroid</a:t>
            </a:r>
            <a:r>
              <a:rPr lang="en-US" sz="1200" kern="1200" dirty="0" smtClean="0">
                <a:solidFill>
                  <a:schemeClr val="tx1"/>
                </a:solidFill>
                <a:effectLst/>
                <a:latin typeface="Calibri"/>
                <a:ea typeface="+mn-ea"/>
                <a:cs typeface="+mn-cs"/>
              </a:rPr>
              <a:t> exclusively covers 0-46% of code, for an average of 8%, which is attributed to system events that only </a:t>
            </a:r>
            <a:r>
              <a:rPr lang="en-US" sz="1200" kern="1200" dirty="0" err="1" smtClean="0">
                <a:solidFill>
                  <a:schemeClr val="tx1"/>
                </a:solidFill>
                <a:effectLst/>
                <a:latin typeface="Calibri"/>
                <a:ea typeface="+mn-ea"/>
                <a:cs typeface="+mn-cs"/>
              </a:rPr>
              <a:t>Dynodroid</a:t>
            </a:r>
            <a:r>
              <a:rPr lang="en-US" sz="1200" kern="1200" dirty="0" smtClean="0">
                <a:solidFill>
                  <a:schemeClr val="tx1"/>
                </a:solidFill>
                <a:effectLst/>
                <a:latin typeface="Calibri"/>
                <a:ea typeface="+mn-ea"/>
                <a:cs typeface="+mn-cs"/>
              </a:rPr>
              <a:t> </a:t>
            </a:r>
            <a:r>
              <a:rPr lang="en-US" sz="1200" kern="1200" dirty="0" smtClean="0">
                <a:solidFill>
                  <a:schemeClr val="tx1"/>
                </a:solidFill>
                <a:effectLst/>
                <a:latin typeface="Calibri"/>
                <a:ea typeface="+mn-ea"/>
                <a:cs typeface="+mn-cs"/>
              </a:rPr>
              <a:t>can trigger. Monkey exclusively covers 0-61% of code, for an average of 6%, which is attributed to the richer set of UI events that Monkey can trigger (see Table 2 vs. Table 7). Another reason is that </a:t>
            </a:r>
            <a:r>
              <a:rPr lang="en-US" sz="1200" kern="1200" dirty="0" err="1" smtClean="0">
                <a:solidFill>
                  <a:schemeClr val="tx1"/>
                </a:solidFill>
                <a:effectLst/>
                <a:latin typeface="Calibri"/>
                <a:ea typeface="+mn-ea"/>
                <a:cs typeface="+mn-cs"/>
              </a:rPr>
              <a:t>Dynodroid</a:t>
            </a:r>
            <a:r>
              <a:rPr lang="en-US" sz="1200" kern="1200" dirty="0" smtClean="0">
                <a:solidFill>
                  <a:schemeClr val="tx1"/>
                </a:solidFill>
                <a:effectLst/>
                <a:latin typeface="Calibri"/>
                <a:ea typeface="+mn-ea"/>
                <a:cs typeface="+mn-cs"/>
              </a:rPr>
              <a:t> only generates straight (Drag) gestures but Monkey combines short sequences of such gestures to generate more complex (e.g., circular) </a:t>
            </a:r>
            <a:r>
              <a:rPr lang="en-US" sz="1200" kern="1200" dirty="0" smtClean="0">
                <a:solidFill>
                  <a:schemeClr val="tx1"/>
                </a:solidFill>
                <a:effectLst/>
                <a:latin typeface="Calibri"/>
                <a:ea typeface="+mn-ea"/>
                <a:cs typeface="+mn-cs"/>
              </a:rPr>
              <a:t>gestures</a:t>
            </a:r>
            <a:r>
              <a:rPr lang="en-US" sz="1200" kern="1200" dirty="0" smtClean="0">
                <a:solidFill>
                  <a:schemeClr val="tx1"/>
                </a:solidFill>
                <a:effectLst/>
                <a:latin typeface="Calibri"/>
                <a:ea typeface="+mn-ea"/>
                <a:cs typeface="+mn-cs"/>
              </a:rPr>
              <a:t>. Finally, </a:t>
            </a:r>
            <a:r>
              <a:rPr lang="en-US" sz="1200" kern="1200" dirty="0" err="1" smtClean="0">
                <a:solidFill>
                  <a:schemeClr val="tx1"/>
                </a:solidFill>
                <a:effectLst/>
                <a:latin typeface="Calibri"/>
                <a:ea typeface="+mn-ea"/>
                <a:cs typeface="+mn-cs"/>
              </a:rPr>
              <a:t>Dynodroid</a:t>
            </a:r>
            <a:r>
              <a:rPr lang="en-US" sz="1200" kern="1200" dirty="0" smtClean="0">
                <a:solidFill>
                  <a:schemeClr val="tx1"/>
                </a:solidFill>
                <a:effectLst/>
                <a:latin typeface="Calibri"/>
                <a:ea typeface="+mn-ea"/>
                <a:cs typeface="+mn-cs"/>
              </a:rPr>
              <a:t> uses fixed parameter values for UI events whereas Monkey uses random values, giving it </a:t>
            </a:r>
            <a:r>
              <a:rPr lang="en-US" sz="1200" kern="1200" dirty="0" smtClean="0">
                <a:solidFill>
                  <a:schemeClr val="tx1"/>
                </a:solidFill>
                <a:effectLst/>
                <a:latin typeface="Calibri"/>
                <a:ea typeface="+mn-ea"/>
                <a:cs typeface="+mn-cs"/>
              </a:rPr>
              <a:t>superior </a:t>
            </a:r>
            <a:r>
              <a:rPr lang="en-US" sz="1200" kern="1200" dirty="0" smtClean="0">
                <a:solidFill>
                  <a:schemeClr val="tx1"/>
                </a:solidFill>
                <a:effectLst/>
                <a:latin typeface="Calibri"/>
                <a:ea typeface="+mn-ea"/>
                <a:cs typeface="+mn-cs"/>
              </a:rPr>
              <a:t>ability to exercise custom widgets. In terms of the total code covered for each app, however, </a:t>
            </a:r>
            <a:r>
              <a:rPr lang="en-US" sz="1200" kern="1200" dirty="0" err="1" smtClean="0">
                <a:solidFill>
                  <a:schemeClr val="tx1"/>
                </a:solidFill>
                <a:effectLst/>
                <a:latin typeface="Calibri"/>
                <a:ea typeface="+mn-ea"/>
                <a:cs typeface="+mn-cs"/>
              </a:rPr>
              <a:t>Dynodroid</a:t>
            </a:r>
            <a:r>
              <a:rPr lang="en-US" sz="1200" kern="1200" dirty="0" smtClean="0">
                <a:solidFill>
                  <a:schemeClr val="tx1"/>
                </a:solidFill>
                <a:effectLst/>
                <a:latin typeface="Calibri"/>
                <a:ea typeface="+mn-ea"/>
                <a:cs typeface="+mn-cs"/>
              </a:rPr>
              <a:t> outperforms Monkey, achieving higher coverage for 30 of the 50 apps. </a:t>
            </a:r>
            <a:endParaRPr lang="en-US" dirty="0" smtClean="0"/>
          </a:p>
          <a:p>
            <a:endParaRPr lang="en-US" dirty="0"/>
          </a:p>
        </p:txBody>
      </p:sp>
      <p:sp>
        <p:nvSpPr>
          <p:cNvPr id="4" name="Slide Number Placeholder 3"/>
          <p:cNvSpPr>
            <a:spLocks noGrp="1"/>
          </p:cNvSpPr>
          <p:nvPr>
            <p:ph type="sldNum" sz="quarter" idx="10"/>
          </p:nvPr>
        </p:nvSpPr>
        <p:spPr/>
        <p:txBody>
          <a:bodyPr/>
          <a:lstStyle/>
          <a:p>
            <a:fld id="{A9372618-506A-BA44-9A0A-D4EB4B7FDA5E}" type="slidenum">
              <a:rPr lang="en-US" smtClean="0"/>
              <a:pPr/>
              <a:t>18</a:t>
            </a:fld>
            <a:endParaRPr lang="en-US" dirty="0"/>
          </a:p>
        </p:txBody>
      </p:sp>
    </p:spTree>
    <p:extLst>
      <p:ext uri="{BB962C8B-B14F-4D97-AF65-F5344CB8AC3E}">
        <p14:creationId xmlns:p14="http://schemas.microsoft.com/office/powerpoint/2010/main" val="25546891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Calibri"/>
                <a:ea typeface="+mn-ea"/>
                <a:cs typeface="+mn-cs"/>
              </a:rPr>
              <a:t>Both </a:t>
            </a:r>
            <a:r>
              <a:rPr lang="en-US" sz="1200" kern="1200" dirty="0" err="1" smtClean="0">
                <a:solidFill>
                  <a:schemeClr val="tx1"/>
                </a:solidFill>
                <a:effectLst/>
                <a:latin typeface="Calibri"/>
                <a:ea typeface="+mn-ea"/>
                <a:cs typeface="+mn-cs"/>
              </a:rPr>
              <a:t>Dynodroid</a:t>
            </a:r>
            <a:r>
              <a:rPr lang="en-US" sz="1200" kern="1200" dirty="0" smtClean="0">
                <a:solidFill>
                  <a:schemeClr val="tx1"/>
                </a:solidFill>
                <a:effectLst/>
                <a:latin typeface="Calibri"/>
                <a:ea typeface="+mn-ea"/>
                <a:cs typeface="+mn-cs"/>
              </a:rPr>
              <a:t> and Human cover 4-91% of code per app, for an average of 51%. </a:t>
            </a:r>
            <a:r>
              <a:rPr lang="en-US" sz="1200" kern="1200" dirty="0" err="1" smtClean="0">
                <a:solidFill>
                  <a:schemeClr val="tx1"/>
                </a:solidFill>
                <a:effectLst/>
                <a:latin typeface="Calibri"/>
                <a:ea typeface="+mn-ea"/>
                <a:cs typeface="+mn-cs"/>
              </a:rPr>
              <a:t>Dynodroid</a:t>
            </a:r>
            <a:r>
              <a:rPr lang="en-US" sz="1200" kern="1200" dirty="0" smtClean="0">
                <a:solidFill>
                  <a:schemeClr val="tx1"/>
                </a:solidFill>
                <a:effectLst/>
                <a:latin typeface="Calibri"/>
                <a:ea typeface="+mn-ea"/>
                <a:cs typeface="+mn-cs"/>
              </a:rPr>
              <a:t> exclusively covers 0-26% of code, for an average of 4%, and Human exclusively covers 0-43% of code, for an average of 7%. In terms of the total code covered for each app, Human easily outperforms </a:t>
            </a:r>
            <a:r>
              <a:rPr lang="en-US" sz="1200" kern="1200" dirty="0" err="1" smtClean="0">
                <a:solidFill>
                  <a:schemeClr val="tx1"/>
                </a:solidFill>
                <a:effectLst/>
                <a:latin typeface="Calibri"/>
                <a:ea typeface="+mn-ea"/>
                <a:cs typeface="+mn-cs"/>
              </a:rPr>
              <a:t>Dynodroid</a:t>
            </a:r>
            <a:r>
              <a:rPr lang="en-US" sz="1200" kern="1200" dirty="0" smtClean="0">
                <a:solidFill>
                  <a:schemeClr val="tx1"/>
                </a:solidFill>
                <a:effectLst/>
                <a:latin typeface="Calibri"/>
                <a:ea typeface="+mn-ea"/>
                <a:cs typeface="+mn-cs"/>
              </a:rPr>
              <a:t>, achieving higher coverage for 34 of the 50 apps. This is not surprising, given that the users in our study were expert Android users, could provide intelligent text inputs and event sequences, and most importantly, could inspect Emma’s coverage reports and attempt to trigger events to cover any missed code. </a:t>
            </a:r>
            <a:endParaRPr lang="en-US" dirty="0" smtClean="0"/>
          </a:p>
          <a:p>
            <a:r>
              <a:rPr lang="en-US" sz="1200" kern="1200" dirty="0" smtClean="0">
                <a:solidFill>
                  <a:schemeClr val="tx1"/>
                </a:solidFill>
                <a:effectLst/>
                <a:latin typeface="Calibri"/>
                <a:ea typeface="+mn-ea"/>
                <a:cs typeface="+mn-cs"/>
              </a:rPr>
              <a:t>But all the ten users in our study also reported tedious- ness during testing, how easy it was to miss combinations of events, and that it was especially mundane to click various options in the settings of apps one by one. </a:t>
            </a:r>
            <a:r>
              <a:rPr lang="en-US" sz="1200" kern="1200" dirty="0" err="1" smtClean="0">
                <a:solidFill>
                  <a:schemeClr val="tx1"/>
                </a:solidFill>
                <a:effectLst/>
                <a:latin typeface="Calibri"/>
                <a:ea typeface="+mn-ea"/>
                <a:cs typeface="+mn-cs"/>
              </a:rPr>
              <a:t>Dynodroid</a:t>
            </a:r>
            <a:r>
              <a:rPr lang="en-US" sz="1200" kern="1200" dirty="0" smtClean="0">
                <a:solidFill>
                  <a:schemeClr val="tx1"/>
                </a:solidFill>
                <a:effectLst/>
                <a:latin typeface="Calibri"/>
                <a:ea typeface="+mn-ea"/>
                <a:cs typeface="+mn-cs"/>
              </a:rPr>
              <a:t> could be used to automate most of the testing effort of Human, as measured by what we call the automation degree, measured as the ratio of coverage achieved by the intersection of </a:t>
            </a:r>
            <a:r>
              <a:rPr lang="en-US" sz="1200" kern="1200" dirty="0" err="1" smtClean="0">
                <a:solidFill>
                  <a:schemeClr val="tx1"/>
                </a:solidFill>
                <a:effectLst/>
                <a:latin typeface="Calibri"/>
                <a:ea typeface="+mn-ea"/>
                <a:cs typeface="+mn-cs"/>
              </a:rPr>
              <a:t>Dynodroid</a:t>
            </a:r>
            <a:r>
              <a:rPr lang="en-US" sz="1200" kern="1200" dirty="0" smtClean="0">
                <a:solidFill>
                  <a:schemeClr val="tx1"/>
                </a:solidFill>
                <a:effectLst/>
                <a:latin typeface="Calibri"/>
                <a:ea typeface="+mn-ea"/>
                <a:cs typeface="+mn-cs"/>
              </a:rPr>
              <a:t> and Human, to the total coverage achieved by Human. This ratio varies from 8% to 100% across our 50 apps, with mean 83% and standard deviation 21%. These observations justify </a:t>
            </a:r>
            <a:r>
              <a:rPr lang="en-US" sz="1200" kern="1200" dirty="0" err="1" smtClean="0">
                <a:solidFill>
                  <a:schemeClr val="tx1"/>
                </a:solidFill>
                <a:effectLst/>
                <a:latin typeface="Calibri"/>
                <a:ea typeface="+mn-ea"/>
                <a:cs typeface="+mn-cs"/>
              </a:rPr>
              <a:t>Dynodroid’s</a:t>
            </a:r>
            <a:r>
              <a:rPr lang="en-US" sz="1200" kern="1200" dirty="0" smtClean="0">
                <a:solidFill>
                  <a:schemeClr val="tx1"/>
                </a:solidFill>
                <a:effectLst/>
                <a:latin typeface="Calibri"/>
                <a:ea typeface="+mn-ea"/>
                <a:cs typeface="+mn-cs"/>
              </a:rPr>
              <a:t> vision of synergistically combine human and machine. It already provides support for intelligent text inputs, where a user with knowledge of an app can specify the text that it should use (instead of random text) in the specific text box widget prior to execution, or can pause its event generation when it reaches the screen, key in the input, and let it resume (as described in Section 3). </a:t>
            </a:r>
            <a:endParaRPr lang="en-US" dirty="0" smtClean="0"/>
          </a:p>
          <a:p>
            <a:endParaRPr lang="en-US" dirty="0"/>
          </a:p>
        </p:txBody>
      </p:sp>
      <p:sp>
        <p:nvSpPr>
          <p:cNvPr id="4" name="Slide Number Placeholder 3"/>
          <p:cNvSpPr>
            <a:spLocks noGrp="1"/>
          </p:cNvSpPr>
          <p:nvPr>
            <p:ph type="sldNum" sz="quarter" idx="10"/>
          </p:nvPr>
        </p:nvSpPr>
        <p:spPr/>
        <p:txBody>
          <a:bodyPr/>
          <a:lstStyle/>
          <a:p>
            <a:fld id="{A9372618-506A-BA44-9A0A-D4EB4B7FDA5E}" type="slidenum">
              <a:rPr lang="en-US" smtClean="0"/>
              <a:pPr/>
              <a:t>19</a:t>
            </a:fld>
            <a:endParaRPr lang="en-US" dirty="0"/>
          </a:p>
        </p:txBody>
      </p:sp>
    </p:spTree>
    <p:extLst>
      <p:ext uri="{BB962C8B-B14F-4D97-AF65-F5344CB8AC3E}">
        <p14:creationId xmlns:p14="http://schemas.microsoft.com/office/powerpoint/2010/main" val="30720864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nl-NL" dirty="0" smtClean="0">
                <a:hlinkClick r:id="rId3"/>
              </a:rPr>
              <a:t>https://docs.google.com/spreadsheet/ccc?key=0AoXwT5D6qkNmdERUaGUzOVQwbThIcHFkUE1DeGNzRGc#gid=0</a:t>
            </a:r>
            <a:endParaRPr lang="en-US" dirty="0"/>
          </a:p>
        </p:txBody>
      </p:sp>
      <p:sp>
        <p:nvSpPr>
          <p:cNvPr id="4" name="Slide Number Placeholder 3"/>
          <p:cNvSpPr>
            <a:spLocks noGrp="1"/>
          </p:cNvSpPr>
          <p:nvPr>
            <p:ph type="sldNum" sz="quarter" idx="10"/>
          </p:nvPr>
        </p:nvSpPr>
        <p:spPr/>
        <p:txBody>
          <a:bodyPr/>
          <a:lstStyle/>
          <a:p>
            <a:fld id="{A9372618-506A-BA44-9A0A-D4EB4B7FDA5E}" type="slidenum">
              <a:rPr lang="en-US" smtClean="0"/>
              <a:pPr/>
              <a:t>21</a:t>
            </a:fld>
            <a:endParaRPr lang="en-US" dirty="0"/>
          </a:p>
        </p:txBody>
      </p:sp>
    </p:spTree>
    <p:extLst>
      <p:ext uri="{BB962C8B-B14F-4D97-AF65-F5344CB8AC3E}">
        <p14:creationId xmlns:p14="http://schemas.microsoft.com/office/powerpoint/2010/main" val="11541582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nl-NL" dirty="0" smtClean="0">
                <a:hlinkClick r:id="rId3"/>
              </a:rPr>
              <a:t>https://docs.google.com/spreadsheet/ccc?key=0AoXwT5D6qkNmdERUaGUzOVQwbThIcHFkUE1DeGNzRGc#gid=0</a:t>
            </a:r>
            <a:endParaRPr lang="en-US" dirty="0" smtClean="0"/>
          </a:p>
          <a:p>
            <a:endParaRPr lang="en-US" dirty="0"/>
          </a:p>
        </p:txBody>
      </p:sp>
      <p:sp>
        <p:nvSpPr>
          <p:cNvPr id="4" name="Slide Number Placeholder 3"/>
          <p:cNvSpPr>
            <a:spLocks noGrp="1"/>
          </p:cNvSpPr>
          <p:nvPr>
            <p:ph type="sldNum" sz="quarter" idx="10"/>
          </p:nvPr>
        </p:nvSpPr>
        <p:spPr/>
        <p:txBody>
          <a:bodyPr/>
          <a:lstStyle/>
          <a:p>
            <a:fld id="{A9372618-506A-BA44-9A0A-D4EB4B7FDA5E}" type="slidenum">
              <a:rPr lang="en-US" smtClean="0"/>
              <a:pPr/>
              <a:t>22</a:t>
            </a:fld>
            <a:endParaRPr lang="en-US" dirty="0"/>
          </a:p>
        </p:txBody>
      </p:sp>
    </p:spTree>
    <p:extLst>
      <p:ext uri="{BB962C8B-B14F-4D97-AF65-F5344CB8AC3E}">
        <p14:creationId xmlns:p14="http://schemas.microsoft.com/office/powerpoint/2010/main" val="16556401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Calibri"/>
                <a:ea typeface="+mn-ea"/>
                <a:cs typeface="+mn-cs"/>
              </a:rPr>
              <a:t>Popularity metric used is a score given to each app by Google that depends on various factors like number of downloads and ratings. </a:t>
            </a:r>
            <a:endParaRPr lang="en-US" dirty="0" smtClean="0"/>
          </a:p>
          <a:p>
            <a:r>
              <a:rPr lang="en-US" sz="1200" kern="1200" dirty="0" smtClean="0">
                <a:solidFill>
                  <a:schemeClr val="tx1"/>
                </a:solidFill>
                <a:effectLst/>
                <a:latin typeface="Calibri"/>
                <a:ea typeface="+mn-ea"/>
                <a:cs typeface="+mn-cs"/>
              </a:rPr>
              <a:t>These apps are uniformly distributed over all 31 app categories in Google Play.</a:t>
            </a:r>
            <a:endParaRPr lang="en-US" dirty="0"/>
          </a:p>
        </p:txBody>
      </p:sp>
      <p:sp>
        <p:nvSpPr>
          <p:cNvPr id="4" name="Slide Number Placeholder 3"/>
          <p:cNvSpPr>
            <a:spLocks noGrp="1"/>
          </p:cNvSpPr>
          <p:nvPr>
            <p:ph type="sldNum" sz="quarter" idx="10"/>
          </p:nvPr>
        </p:nvSpPr>
        <p:spPr/>
        <p:txBody>
          <a:bodyPr/>
          <a:lstStyle/>
          <a:p>
            <a:fld id="{A9372618-506A-BA44-9A0A-D4EB4B7FDA5E}" type="slidenum">
              <a:rPr lang="en-US" smtClean="0"/>
              <a:pPr/>
              <a:t>24</a:t>
            </a:fld>
            <a:endParaRPr lang="en-US" dirty="0"/>
          </a:p>
        </p:txBody>
      </p:sp>
    </p:spTree>
    <p:extLst>
      <p:ext uri="{BB962C8B-B14F-4D97-AF65-F5344CB8AC3E}">
        <p14:creationId xmlns:p14="http://schemas.microsoft.com/office/powerpoint/2010/main" val="17831283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7"/>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537F0A0-DFCE-6547-8B98-9188EAFE6A83}" type="datetime4">
              <a:rPr lang="en-US" smtClean="0"/>
              <a:t>August 22, 2013</a:t>
            </a:fld>
            <a:endParaRPr lang="en-US"/>
          </a:p>
        </p:txBody>
      </p:sp>
      <p:sp>
        <p:nvSpPr>
          <p:cNvPr id="5" name="Footer Placeholder 4"/>
          <p:cNvSpPr>
            <a:spLocks noGrp="1"/>
          </p:cNvSpPr>
          <p:nvPr>
            <p:ph type="ftr" sz="quarter" idx="11"/>
          </p:nvPr>
        </p:nvSpPr>
        <p:spPr/>
        <p:txBody>
          <a:bodyPr/>
          <a:lstStyle/>
          <a:p>
            <a:r>
              <a:rPr lang="en-US" smtClean="0"/>
              <a:t>ESEC/FSE 2013</a:t>
            </a:r>
            <a:endParaRPr lang="en-US"/>
          </a:p>
        </p:txBody>
      </p:sp>
      <p:sp>
        <p:nvSpPr>
          <p:cNvPr id="6" name="Slide Number Placeholder 5"/>
          <p:cNvSpPr>
            <a:spLocks noGrp="1"/>
          </p:cNvSpPr>
          <p:nvPr>
            <p:ph type="sldNum" sz="quarter" idx="12"/>
          </p:nvPr>
        </p:nvSpPr>
        <p:spPr/>
        <p:txBody>
          <a:bodyPr/>
          <a:lstStyle/>
          <a:p>
            <a:fld id="{2AC9578B-FB7A-1A4A-83D3-84D181B0B720}" type="slidenum">
              <a:rPr lang="en-US" smtClean="0"/>
              <a:t>‹#›</a:t>
            </a:fld>
            <a:endParaRPr lang="en-US"/>
          </a:p>
        </p:txBody>
      </p:sp>
    </p:spTree>
    <p:extLst>
      <p:ext uri="{BB962C8B-B14F-4D97-AF65-F5344CB8AC3E}">
        <p14:creationId xmlns:p14="http://schemas.microsoft.com/office/powerpoint/2010/main" val="34887655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B088B7-EAC9-7D49-B9F0-8B1CDE25E5A5}" type="datetime4">
              <a:rPr lang="en-US" smtClean="0"/>
              <a:t>August 22, 2013</a:t>
            </a:fld>
            <a:endParaRPr lang="en-US"/>
          </a:p>
        </p:txBody>
      </p:sp>
      <p:sp>
        <p:nvSpPr>
          <p:cNvPr id="5" name="Footer Placeholder 4"/>
          <p:cNvSpPr>
            <a:spLocks noGrp="1"/>
          </p:cNvSpPr>
          <p:nvPr>
            <p:ph type="ftr" sz="quarter" idx="11"/>
          </p:nvPr>
        </p:nvSpPr>
        <p:spPr/>
        <p:txBody>
          <a:bodyPr/>
          <a:lstStyle/>
          <a:p>
            <a:r>
              <a:rPr lang="en-US" smtClean="0"/>
              <a:t>ESEC/FSE 2013</a:t>
            </a:r>
            <a:endParaRPr lang="en-US"/>
          </a:p>
        </p:txBody>
      </p:sp>
      <p:sp>
        <p:nvSpPr>
          <p:cNvPr id="6" name="Slide Number Placeholder 5"/>
          <p:cNvSpPr>
            <a:spLocks noGrp="1"/>
          </p:cNvSpPr>
          <p:nvPr>
            <p:ph type="sldNum" sz="quarter" idx="12"/>
          </p:nvPr>
        </p:nvSpPr>
        <p:spPr/>
        <p:txBody>
          <a:bodyPr/>
          <a:lstStyle/>
          <a:p>
            <a:fld id="{2AC9578B-FB7A-1A4A-83D3-84D181B0B720}" type="slidenum">
              <a:rPr lang="en-US" smtClean="0"/>
              <a:t>‹#›</a:t>
            </a:fld>
            <a:endParaRPr lang="en-US"/>
          </a:p>
        </p:txBody>
      </p:sp>
    </p:spTree>
    <p:extLst>
      <p:ext uri="{BB962C8B-B14F-4D97-AF65-F5344CB8AC3E}">
        <p14:creationId xmlns:p14="http://schemas.microsoft.com/office/powerpoint/2010/main" val="20550357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40"/>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40"/>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224B1A0-EA03-174F-863B-8D21E10D39F7}" type="datetime4">
              <a:rPr lang="en-US" smtClean="0"/>
              <a:t>August 22, 2013</a:t>
            </a:fld>
            <a:endParaRPr lang="en-US"/>
          </a:p>
        </p:txBody>
      </p:sp>
      <p:sp>
        <p:nvSpPr>
          <p:cNvPr id="5" name="Footer Placeholder 4"/>
          <p:cNvSpPr>
            <a:spLocks noGrp="1"/>
          </p:cNvSpPr>
          <p:nvPr>
            <p:ph type="ftr" sz="quarter" idx="11"/>
          </p:nvPr>
        </p:nvSpPr>
        <p:spPr/>
        <p:txBody>
          <a:bodyPr/>
          <a:lstStyle/>
          <a:p>
            <a:r>
              <a:rPr lang="en-US" smtClean="0"/>
              <a:t>ESEC/FSE 2013</a:t>
            </a:r>
            <a:endParaRPr lang="en-US"/>
          </a:p>
        </p:txBody>
      </p:sp>
      <p:sp>
        <p:nvSpPr>
          <p:cNvPr id="6" name="Slide Number Placeholder 5"/>
          <p:cNvSpPr>
            <a:spLocks noGrp="1"/>
          </p:cNvSpPr>
          <p:nvPr>
            <p:ph type="sldNum" sz="quarter" idx="12"/>
          </p:nvPr>
        </p:nvSpPr>
        <p:spPr/>
        <p:txBody>
          <a:bodyPr/>
          <a:lstStyle/>
          <a:p>
            <a:fld id="{2AC9578B-FB7A-1A4A-83D3-84D181B0B720}" type="slidenum">
              <a:rPr lang="en-US" smtClean="0"/>
              <a:t>‹#›</a:t>
            </a:fld>
            <a:endParaRPr lang="en-US"/>
          </a:p>
        </p:txBody>
      </p:sp>
    </p:spTree>
    <p:extLst>
      <p:ext uri="{BB962C8B-B14F-4D97-AF65-F5344CB8AC3E}">
        <p14:creationId xmlns:p14="http://schemas.microsoft.com/office/powerpoint/2010/main" val="42476693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838200"/>
          </a:xfrm>
        </p:spPr>
        <p:txBody>
          <a:bodyPr>
            <a:normAutofit/>
          </a:bodyPr>
          <a:lstStyle>
            <a:lvl1pPr>
              <a:defRPr sz="3600"/>
            </a:lvl1pPr>
          </a:lstStyle>
          <a:p>
            <a:r>
              <a:rPr lang="en-US" dirty="0" smtClean="0"/>
              <a:t>Click to edit Master title style</a:t>
            </a:r>
            <a:endParaRPr lang="en-US" dirty="0"/>
          </a:p>
        </p:txBody>
      </p:sp>
      <p:sp>
        <p:nvSpPr>
          <p:cNvPr id="3" name="Content Placeholder 2"/>
          <p:cNvSpPr>
            <a:spLocks noGrp="1"/>
          </p:cNvSpPr>
          <p:nvPr>
            <p:ph idx="1"/>
          </p:nvPr>
        </p:nvSpPr>
        <p:spPr>
          <a:xfrm>
            <a:off x="457200" y="1188722"/>
            <a:ext cx="8229600" cy="4937443"/>
          </a:xfrm>
        </p:spPr>
        <p:txBody>
          <a:bodyPr/>
          <a:lstStyle>
            <a:lvl1pPr>
              <a:defRPr sz="3200"/>
            </a:lvl1pPr>
            <a:lvl2pPr>
              <a:defRPr sz="2800"/>
            </a:lvl2pPr>
            <a:lvl3pPr>
              <a:defRPr sz="2400"/>
            </a:lvl3pPr>
          </a:lstStyle>
          <a:p>
            <a:pPr lvl="0"/>
            <a:r>
              <a:rPr lang="en-US" dirty="0" smtClean="0"/>
              <a:t>Click to edit Master text styles</a:t>
            </a:r>
          </a:p>
          <a:p>
            <a:pPr lvl="1"/>
            <a:r>
              <a:rPr lang="en-US" dirty="0" smtClean="0"/>
              <a:t>Second level</a:t>
            </a:r>
          </a:p>
          <a:p>
            <a:pPr lvl="2"/>
            <a:r>
              <a:rPr lang="en-US" dirty="0" smtClean="0"/>
              <a:t>Third level</a:t>
            </a:r>
          </a:p>
        </p:txBody>
      </p:sp>
      <p:sp>
        <p:nvSpPr>
          <p:cNvPr id="4" name="Date Placeholder 3"/>
          <p:cNvSpPr>
            <a:spLocks noGrp="1"/>
          </p:cNvSpPr>
          <p:nvPr>
            <p:ph type="dt" sz="half" idx="10"/>
          </p:nvPr>
        </p:nvSpPr>
        <p:spPr/>
        <p:txBody>
          <a:bodyPr/>
          <a:lstStyle/>
          <a:p>
            <a:fld id="{72A3D2D0-B274-2F49-BA28-1C7CF38325EE}" type="datetime4">
              <a:rPr lang="en-US" smtClean="0"/>
              <a:t>August 22, 2013</a:t>
            </a:fld>
            <a:endParaRPr lang="en-US"/>
          </a:p>
        </p:txBody>
      </p:sp>
      <p:sp>
        <p:nvSpPr>
          <p:cNvPr id="5" name="Footer Placeholder 4"/>
          <p:cNvSpPr>
            <a:spLocks noGrp="1"/>
          </p:cNvSpPr>
          <p:nvPr>
            <p:ph type="ftr" sz="quarter" idx="11"/>
          </p:nvPr>
        </p:nvSpPr>
        <p:spPr/>
        <p:txBody>
          <a:bodyPr/>
          <a:lstStyle/>
          <a:p>
            <a:r>
              <a:rPr lang="en-US" smtClean="0"/>
              <a:t>ESEC/FSE 2013</a:t>
            </a:r>
            <a:endParaRPr lang="en-US"/>
          </a:p>
        </p:txBody>
      </p:sp>
      <p:sp>
        <p:nvSpPr>
          <p:cNvPr id="6" name="Slide Number Placeholder 5"/>
          <p:cNvSpPr>
            <a:spLocks noGrp="1"/>
          </p:cNvSpPr>
          <p:nvPr>
            <p:ph type="sldNum" sz="quarter" idx="12"/>
          </p:nvPr>
        </p:nvSpPr>
        <p:spPr/>
        <p:txBody>
          <a:bodyPr/>
          <a:lstStyle/>
          <a:p>
            <a:fld id="{2AC9578B-FB7A-1A4A-83D3-84D181B0B720}" type="slidenum">
              <a:rPr lang="en-US" smtClean="0"/>
              <a:t>‹#›</a:t>
            </a:fld>
            <a:endParaRPr lang="en-US"/>
          </a:p>
        </p:txBody>
      </p:sp>
      <p:sp>
        <p:nvSpPr>
          <p:cNvPr id="7" name="Line 18"/>
          <p:cNvSpPr>
            <a:spLocks noChangeShapeType="1"/>
          </p:cNvSpPr>
          <p:nvPr userDrawn="1"/>
        </p:nvSpPr>
        <p:spPr bwMode="auto">
          <a:xfrm>
            <a:off x="457200" y="838200"/>
            <a:ext cx="8229600" cy="0"/>
          </a:xfrm>
          <a:prstGeom prst="line">
            <a:avLst/>
          </a:prstGeom>
          <a:noFill/>
          <a:ln w="28575">
            <a:solidFill>
              <a:srgbClr val="0000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en-US" dirty="0">
              <a:latin typeface="Calibri"/>
              <a:cs typeface="Microsoft Sans Serif"/>
            </a:endParaRPr>
          </a:p>
        </p:txBody>
      </p:sp>
    </p:spTree>
    <p:extLst>
      <p:ext uri="{BB962C8B-B14F-4D97-AF65-F5344CB8AC3E}">
        <p14:creationId xmlns:p14="http://schemas.microsoft.com/office/powerpoint/2010/main" val="7632981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2"/>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C54EDD0-7B95-7344-9BCF-731D8B420178}" type="datetime4">
              <a:rPr lang="en-US" smtClean="0"/>
              <a:t>August 22, 2013</a:t>
            </a:fld>
            <a:endParaRPr lang="en-US"/>
          </a:p>
        </p:txBody>
      </p:sp>
      <p:sp>
        <p:nvSpPr>
          <p:cNvPr id="5" name="Footer Placeholder 4"/>
          <p:cNvSpPr>
            <a:spLocks noGrp="1"/>
          </p:cNvSpPr>
          <p:nvPr>
            <p:ph type="ftr" sz="quarter" idx="11"/>
          </p:nvPr>
        </p:nvSpPr>
        <p:spPr/>
        <p:txBody>
          <a:bodyPr/>
          <a:lstStyle/>
          <a:p>
            <a:r>
              <a:rPr lang="en-US" smtClean="0"/>
              <a:t>ESEC/FSE 2013</a:t>
            </a:r>
            <a:endParaRPr lang="en-US"/>
          </a:p>
        </p:txBody>
      </p:sp>
      <p:sp>
        <p:nvSpPr>
          <p:cNvPr id="6" name="Slide Number Placeholder 5"/>
          <p:cNvSpPr>
            <a:spLocks noGrp="1"/>
          </p:cNvSpPr>
          <p:nvPr>
            <p:ph type="sldNum" sz="quarter" idx="12"/>
          </p:nvPr>
        </p:nvSpPr>
        <p:spPr/>
        <p:txBody>
          <a:bodyPr/>
          <a:lstStyle/>
          <a:p>
            <a:fld id="{2AC9578B-FB7A-1A4A-83D3-84D181B0B720}" type="slidenum">
              <a:rPr lang="en-US" smtClean="0"/>
              <a:t>‹#›</a:t>
            </a:fld>
            <a:endParaRPr lang="en-US"/>
          </a:p>
        </p:txBody>
      </p:sp>
    </p:spTree>
    <p:extLst>
      <p:ext uri="{BB962C8B-B14F-4D97-AF65-F5344CB8AC3E}">
        <p14:creationId xmlns:p14="http://schemas.microsoft.com/office/powerpoint/2010/main" val="23528312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2"/>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BCB693D-4296-C844-BEED-92B7516E75D4}" type="datetime4">
              <a:rPr lang="en-US" smtClean="0"/>
              <a:t>August 22, 2013</a:t>
            </a:fld>
            <a:endParaRPr lang="en-US"/>
          </a:p>
        </p:txBody>
      </p:sp>
      <p:sp>
        <p:nvSpPr>
          <p:cNvPr id="6" name="Footer Placeholder 5"/>
          <p:cNvSpPr>
            <a:spLocks noGrp="1"/>
          </p:cNvSpPr>
          <p:nvPr>
            <p:ph type="ftr" sz="quarter" idx="11"/>
          </p:nvPr>
        </p:nvSpPr>
        <p:spPr/>
        <p:txBody>
          <a:bodyPr/>
          <a:lstStyle/>
          <a:p>
            <a:r>
              <a:rPr lang="en-US" smtClean="0"/>
              <a:t>ESEC/FSE 2013</a:t>
            </a:r>
            <a:endParaRPr lang="en-US"/>
          </a:p>
        </p:txBody>
      </p:sp>
      <p:sp>
        <p:nvSpPr>
          <p:cNvPr id="7" name="Slide Number Placeholder 6"/>
          <p:cNvSpPr>
            <a:spLocks noGrp="1"/>
          </p:cNvSpPr>
          <p:nvPr>
            <p:ph type="sldNum" sz="quarter" idx="12"/>
          </p:nvPr>
        </p:nvSpPr>
        <p:spPr/>
        <p:txBody>
          <a:bodyPr/>
          <a:lstStyle/>
          <a:p>
            <a:fld id="{2AC9578B-FB7A-1A4A-83D3-84D181B0B720}" type="slidenum">
              <a:rPr lang="en-US" smtClean="0"/>
              <a:t>‹#›</a:t>
            </a:fld>
            <a:endParaRPr lang="en-US"/>
          </a:p>
        </p:txBody>
      </p:sp>
    </p:spTree>
    <p:extLst>
      <p:ext uri="{BB962C8B-B14F-4D97-AF65-F5344CB8AC3E}">
        <p14:creationId xmlns:p14="http://schemas.microsoft.com/office/powerpoint/2010/main" val="3137165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DDE2BD4-D1D1-5341-AEF9-9457604930CF}" type="datetime4">
              <a:rPr lang="en-US" smtClean="0"/>
              <a:t>August 22, 2013</a:t>
            </a:fld>
            <a:endParaRPr lang="en-US"/>
          </a:p>
        </p:txBody>
      </p:sp>
      <p:sp>
        <p:nvSpPr>
          <p:cNvPr id="8" name="Footer Placeholder 7"/>
          <p:cNvSpPr>
            <a:spLocks noGrp="1"/>
          </p:cNvSpPr>
          <p:nvPr>
            <p:ph type="ftr" sz="quarter" idx="11"/>
          </p:nvPr>
        </p:nvSpPr>
        <p:spPr/>
        <p:txBody>
          <a:bodyPr/>
          <a:lstStyle/>
          <a:p>
            <a:r>
              <a:rPr lang="en-US" smtClean="0"/>
              <a:t>ESEC/FSE 2013</a:t>
            </a:r>
            <a:endParaRPr lang="en-US"/>
          </a:p>
        </p:txBody>
      </p:sp>
      <p:sp>
        <p:nvSpPr>
          <p:cNvPr id="9" name="Slide Number Placeholder 8"/>
          <p:cNvSpPr>
            <a:spLocks noGrp="1"/>
          </p:cNvSpPr>
          <p:nvPr>
            <p:ph type="sldNum" sz="quarter" idx="12"/>
          </p:nvPr>
        </p:nvSpPr>
        <p:spPr/>
        <p:txBody>
          <a:bodyPr/>
          <a:lstStyle/>
          <a:p>
            <a:fld id="{2AC9578B-FB7A-1A4A-83D3-84D181B0B720}" type="slidenum">
              <a:rPr lang="en-US" smtClean="0"/>
              <a:t>‹#›</a:t>
            </a:fld>
            <a:endParaRPr lang="en-US"/>
          </a:p>
        </p:txBody>
      </p:sp>
    </p:spTree>
    <p:extLst>
      <p:ext uri="{BB962C8B-B14F-4D97-AF65-F5344CB8AC3E}">
        <p14:creationId xmlns:p14="http://schemas.microsoft.com/office/powerpoint/2010/main" val="40141384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17CF402-D2AA-DB43-9B22-97C65B0F6068}" type="datetime4">
              <a:rPr lang="en-US" smtClean="0"/>
              <a:t>August 22, 2013</a:t>
            </a:fld>
            <a:endParaRPr lang="en-US"/>
          </a:p>
        </p:txBody>
      </p:sp>
      <p:sp>
        <p:nvSpPr>
          <p:cNvPr id="4" name="Footer Placeholder 3"/>
          <p:cNvSpPr>
            <a:spLocks noGrp="1"/>
          </p:cNvSpPr>
          <p:nvPr>
            <p:ph type="ftr" sz="quarter" idx="11"/>
          </p:nvPr>
        </p:nvSpPr>
        <p:spPr/>
        <p:txBody>
          <a:bodyPr/>
          <a:lstStyle/>
          <a:p>
            <a:r>
              <a:rPr lang="en-US" smtClean="0"/>
              <a:t>ESEC/FSE 2013</a:t>
            </a:r>
            <a:endParaRPr lang="en-US"/>
          </a:p>
        </p:txBody>
      </p:sp>
      <p:sp>
        <p:nvSpPr>
          <p:cNvPr id="5" name="Slide Number Placeholder 4"/>
          <p:cNvSpPr>
            <a:spLocks noGrp="1"/>
          </p:cNvSpPr>
          <p:nvPr>
            <p:ph type="sldNum" sz="quarter" idx="12"/>
          </p:nvPr>
        </p:nvSpPr>
        <p:spPr/>
        <p:txBody>
          <a:bodyPr/>
          <a:lstStyle/>
          <a:p>
            <a:fld id="{2AC9578B-FB7A-1A4A-83D3-84D181B0B720}" type="slidenum">
              <a:rPr lang="en-US" smtClean="0"/>
              <a:t>‹#›</a:t>
            </a:fld>
            <a:endParaRPr lang="en-US"/>
          </a:p>
        </p:txBody>
      </p:sp>
    </p:spTree>
    <p:extLst>
      <p:ext uri="{BB962C8B-B14F-4D97-AF65-F5344CB8AC3E}">
        <p14:creationId xmlns:p14="http://schemas.microsoft.com/office/powerpoint/2010/main" val="5247944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34FED13-30F8-874E-A630-20C720658CDA}" type="datetime4">
              <a:rPr lang="en-US" smtClean="0"/>
              <a:t>August 22, 2013</a:t>
            </a:fld>
            <a:endParaRPr lang="en-US"/>
          </a:p>
        </p:txBody>
      </p:sp>
      <p:sp>
        <p:nvSpPr>
          <p:cNvPr id="3" name="Footer Placeholder 2"/>
          <p:cNvSpPr>
            <a:spLocks noGrp="1"/>
          </p:cNvSpPr>
          <p:nvPr>
            <p:ph type="ftr" sz="quarter" idx="11"/>
          </p:nvPr>
        </p:nvSpPr>
        <p:spPr/>
        <p:txBody>
          <a:bodyPr/>
          <a:lstStyle/>
          <a:p>
            <a:r>
              <a:rPr lang="en-US" smtClean="0"/>
              <a:t>ESEC/FSE 2013</a:t>
            </a:r>
            <a:endParaRPr lang="en-US"/>
          </a:p>
        </p:txBody>
      </p:sp>
      <p:sp>
        <p:nvSpPr>
          <p:cNvPr id="4" name="Slide Number Placeholder 3"/>
          <p:cNvSpPr>
            <a:spLocks noGrp="1"/>
          </p:cNvSpPr>
          <p:nvPr>
            <p:ph type="sldNum" sz="quarter" idx="12"/>
          </p:nvPr>
        </p:nvSpPr>
        <p:spPr/>
        <p:txBody>
          <a:bodyPr/>
          <a:lstStyle/>
          <a:p>
            <a:fld id="{2AC9578B-FB7A-1A4A-83D3-84D181B0B720}" type="slidenum">
              <a:rPr lang="en-US" smtClean="0"/>
              <a:t>‹#›</a:t>
            </a:fld>
            <a:endParaRPr lang="en-US"/>
          </a:p>
        </p:txBody>
      </p:sp>
    </p:spTree>
    <p:extLst>
      <p:ext uri="{BB962C8B-B14F-4D97-AF65-F5344CB8AC3E}">
        <p14:creationId xmlns:p14="http://schemas.microsoft.com/office/powerpoint/2010/main" val="32599048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6FD3794-D87E-2A40-A71C-1ABACA1919BD}" type="datetime4">
              <a:rPr lang="en-US" smtClean="0"/>
              <a:t>August 22, 2013</a:t>
            </a:fld>
            <a:endParaRPr lang="en-US"/>
          </a:p>
        </p:txBody>
      </p:sp>
      <p:sp>
        <p:nvSpPr>
          <p:cNvPr id="6" name="Footer Placeholder 5"/>
          <p:cNvSpPr>
            <a:spLocks noGrp="1"/>
          </p:cNvSpPr>
          <p:nvPr>
            <p:ph type="ftr" sz="quarter" idx="11"/>
          </p:nvPr>
        </p:nvSpPr>
        <p:spPr/>
        <p:txBody>
          <a:bodyPr/>
          <a:lstStyle/>
          <a:p>
            <a:r>
              <a:rPr lang="en-US" smtClean="0"/>
              <a:t>ESEC/FSE 2013</a:t>
            </a:r>
            <a:endParaRPr lang="en-US"/>
          </a:p>
        </p:txBody>
      </p:sp>
      <p:sp>
        <p:nvSpPr>
          <p:cNvPr id="7" name="Slide Number Placeholder 6"/>
          <p:cNvSpPr>
            <a:spLocks noGrp="1"/>
          </p:cNvSpPr>
          <p:nvPr>
            <p:ph type="sldNum" sz="quarter" idx="12"/>
          </p:nvPr>
        </p:nvSpPr>
        <p:spPr/>
        <p:txBody>
          <a:bodyPr/>
          <a:lstStyle/>
          <a:p>
            <a:fld id="{2AC9578B-FB7A-1A4A-83D3-84D181B0B720}" type="slidenum">
              <a:rPr lang="en-US" smtClean="0"/>
              <a:t>‹#›</a:t>
            </a:fld>
            <a:endParaRPr lang="en-US"/>
          </a:p>
        </p:txBody>
      </p:sp>
    </p:spTree>
    <p:extLst>
      <p:ext uri="{BB962C8B-B14F-4D97-AF65-F5344CB8AC3E}">
        <p14:creationId xmlns:p14="http://schemas.microsoft.com/office/powerpoint/2010/main" val="39989155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3DCA4BA-F37B-3E42-BAC9-2C441FE7D9B3}" type="datetime4">
              <a:rPr lang="en-US" smtClean="0"/>
              <a:t>August 22, 2013</a:t>
            </a:fld>
            <a:endParaRPr lang="en-US"/>
          </a:p>
        </p:txBody>
      </p:sp>
      <p:sp>
        <p:nvSpPr>
          <p:cNvPr id="6" name="Footer Placeholder 5"/>
          <p:cNvSpPr>
            <a:spLocks noGrp="1"/>
          </p:cNvSpPr>
          <p:nvPr>
            <p:ph type="ftr" sz="quarter" idx="11"/>
          </p:nvPr>
        </p:nvSpPr>
        <p:spPr/>
        <p:txBody>
          <a:bodyPr/>
          <a:lstStyle/>
          <a:p>
            <a:r>
              <a:rPr lang="en-US" smtClean="0"/>
              <a:t>ESEC/FSE 2013</a:t>
            </a:r>
            <a:endParaRPr lang="en-US"/>
          </a:p>
        </p:txBody>
      </p:sp>
      <p:sp>
        <p:nvSpPr>
          <p:cNvPr id="7" name="Slide Number Placeholder 6"/>
          <p:cNvSpPr>
            <a:spLocks noGrp="1"/>
          </p:cNvSpPr>
          <p:nvPr>
            <p:ph type="sldNum" sz="quarter" idx="12"/>
          </p:nvPr>
        </p:nvSpPr>
        <p:spPr/>
        <p:txBody>
          <a:bodyPr/>
          <a:lstStyle/>
          <a:p>
            <a:fld id="{2AC9578B-FB7A-1A4A-83D3-84D181B0B720}" type="slidenum">
              <a:rPr lang="en-US" smtClean="0"/>
              <a:t>‹#›</a:t>
            </a:fld>
            <a:endParaRPr lang="en-US"/>
          </a:p>
        </p:txBody>
      </p:sp>
    </p:spTree>
    <p:extLst>
      <p:ext uri="{BB962C8B-B14F-4D97-AF65-F5344CB8AC3E}">
        <p14:creationId xmlns:p14="http://schemas.microsoft.com/office/powerpoint/2010/main" val="63799871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2"/>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6356352"/>
            <a:ext cx="2133600" cy="365125"/>
          </a:xfrm>
          <a:prstGeom prst="rect">
            <a:avLst/>
          </a:prstGeom>
        </p:spPr>
        <p:txBody>
          <a:bodyPr vert="horz" lIns="91440" tIns="45720" rIns="91440" bIns="45720" rtlCol="0" anchor="ctr"/>
          <a:lstStyle>
            <a:lvl1pPr algn="l">
              <a:defRPr sz="1200">
                <a:solidFill>
                  <a:schemeClr val="tx1">
                    <a:tint val="75000"/>
                  </a:schemeClr>
                </a:solidFill>
                <a:latin typeface="Calibri"/>
              </a:defRPr>
            </a:lvl1pPr>
          </a:lstStyle>
          <a:p>
            <a:fld id="{D60391CE-C1F1-A641-BCE9-A7C68285893A}" type="datetime4">
              <a:rPr lang="en-US" smtClean="0"/>
              <a:t>August 22, 2013</a:t>
            </a:fld>
            <a:endParaRPr lang="en-US" dirty="0"/>
          </a:p>
        </p:txBody>
      </p:sp>
      <p:sp>
        <p:nvSpPr>
          <p:cNvPr id="5" name="Footer Placeholder 4"/>
          <p:cNvSpPr>
            <a:spLocks noGrp="1"/>
          </p:cNvSpPr>
          <p:nvPr>
            <p:ph type="ftr" sz="quarter" idx="3"/>
          </p:nvPr>
        </p:nvSpPr>
        <p:spPr>
          <a:xfrm>
            <a:off x="3124200" y="6356352"/>
            <a:ext cx="2895600" cy="365125"/>
          </a:xfrm>
          <a:prstGeom prst="rect">
            <a:avLst/>
          </a:prstGeom>
        </p:spPr>
        <p:txBody>
          <a:bodyPr vert="horz" lIns="91440" tIns="45720" rIns="91440" bIns="45720" rtlCol="0" anchor="ctr"/>
          <a:lstStyle>
            <a:lvl1pPr algn="ctr">
              <a:defRPr sz="1200">
                <a:solidFill>
                  <a:schemeClr val="tx1">
                    <a:tint val="75000"/>
                  </a:schemeClr>
                </a:solidFill>
                <a:latin typeface="Calibri"/>
              </a:defRPr>
            </a:lvl1pPr>
          </a:lstStyle>
          <a:p>
            <a:r>
              <a:rPr lang="en-US" smtClean="0"/>
              <a:t>ESEC/FSE 2013</a:t>
            </a:r>
            <a:endParaRPr lang="en-US" dirty="0"/>
          </a:p>
        </p:txBody>
      </p:sp>
      <p:sp>
        <p:nvSpPr>
          <p:cNvPr id="6" name="Slide Number Placeholder 5"/>
          <p:cNvSpPr>
            <a:spLocks noGrp="1"/>
          </p:cNvSpPr>
          <p:nvPr>
            <p:ph type="sldNum" sz="quarter" idx="4"/>
          </p:nvPr>
        </p:nvSpPr>
        <p:spPr>
          <a:xfrm>
            <a:off x="6553200" y="6356352"/>
            <a:ext cx="2133600" cy="365125"/>
          </a:xfrm>
          <a:prstGeom prst="rect">
            <a:avLst/>
          </a:prstGeom>
        </p:spPr>
        <p:txBody>
          <a:bodyPr vert="horz" lIns="91440" tIns="45720" rIns="91440" bIns="45720" rtlCol="0" anchor="ctr"/>
          <a:lstStyle>
            <a:lvl1pPr algn="r">
              <a:defRPr sz="1200">
                <a:solidFill>
                  <a:schemeClr val="tx1">
                    <a:tint val="75000"/>
                  </a:schemeClr>
                </a:solidFill>
                <a:latin typeface="Calibri"/>
              </a:defRPr>
            </a:lvl1pPr>
          </a:lstStyle>
          <a:p>
            <a:fld id="{2AC9578B-FB7A-1A4A-83D3-84D181B0B720}" type="slidenum">
              <a:rPr lang="en-US" smtClean="0"/>
              <a:pPr/>
              <a:t>‹#›</a:t>
            </a:fld>
            <a:endParaRPr lang="en-US" dirty="0"/>
          </a:p>
        </p:txBody>
      </p:sp>
    </p:spTree>
    <p:extLst>
      <p:ext uri="{BB962C8B-B14F-4D97-AF65-F5344CB8AC3E}">
        <p14:creationId xmlns:p14="http://schemas.microsoft.com/office/powerpoint/2010/main" val="28573140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Calibri"/>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yno-droid.googlecode.com" TargetMode="Externa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9.png"/><Relationship Id="rId1" Type="http://schemas.microsoft.com/office/2007/relationships/media" Target="../media/media1.m4v"/><Relationship Id="rId2" Type="http://schemas.openxmlformats.org/officeDocument/2006/relationships/video" Target="../media/media1.m4v"/></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2.em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3.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pag.gatech.edu/dynodroid" TargetMode="External"/><Relationship Id="rId3"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tags" Target="../tags/tag4.xml"/><Relationship Id="rId4" Type="http://schemas.openxmlformats.org/officeDocument/2006/relationships/slideLayout" Target="../slideLayouts/slideLayout2.xml"/><Relationship Id="rId5" Type="http://schemas.openxmlformats.org/officeDocument/2006/relationships/image" Target="../media/image8.png"/><Relationship Id="rId1" Type="http://schemas.openxmlformats.org/officeDocument/2006/relationships/tags" Target="../tags/tag2.xml"/><Relationship Id="rId2" Type="http://schemas.openxmlformats.org/officeDocument/2006/relationships/tags" Target="../tags/tag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33634" y="721146"/>
            <a:ext cx="8491530" cy="1470025"/>
          </a:xfrm>
        </p:spPr>
        <p:txBody>
          <a:bodyPr>
            <a:normAutofit/>
          </a:bodyPr>
          <a:lstStyle/>
          <a:p>
            <a:r>
              <a:rPr lang="en-US" sz="4200" dirty="0" err="1" smtClean="0"/>
              <a:t>Dynodroid</a:t>
            </a:r>
            <a:r>
              <a:rPr lang="en-US" sz="4200" dirty="0" smtClean="0"/>
              <a:t>: An Input Generation System for Android Apps </a:t>
            </a:r>
            <a:endParaRPr lang="en-US" sz="4200" dirty="0"/>
          </a:p>
        </p:txBody>
      </p:sp>
      <p:sp>
        <p:nvSpPr>
          <p:cNvPr id="3" name="Subtitle 2"/>
          <p:cNvSpPr>
            <a:spLocks noGrp="1"/>
          </p:cNvSpPr>
          <p:nvPr>
            <p:ph type="subTitle" idx="1"/>
          </p:nvPr>
        </p:nvSpPr>
        <p:spPr>
          <a:xfrm>
            <a:off x="290586" y="3242172"/>
            <a:ext cx="8534578" cy="2336428"/>
          </a:xfrm>
        </p:spPr>
        <p:txBody>
          <a:bodyPr>
            <a:noAutofit/>
          </a:bodyPr>
          <a:lstStyle/>
          <a:p>
            <a:pPr lvl="0">
              <a:spcBef>
                <a:spcPts val="0"/>
              </a:spcBef>
            </a:pPr>
            <a:r>
              <a:rPr lang="en-US" sz="3600" dirty="0" err="1" smtClean="0">
                <a:solidFill>
                  <a:schemeClr val="bg2">
                    <a:lumMod val="25000"/>
                  </a:schemeClr>
                </a:solidFill>
              </a:rPr>
              <a:t>Aravind</a:t>
            </a:r>
            <a:r>
              <a:rPr lang="en-US" sz="3600" dirty="0" smtClean="0">
                <a:solidFill>
                  <a:schemeClr val="bg2">
                    <a:lumMod val="25000"/>
                  </a:schemeClr>
                </a:solidFill>
              </a:rPr>
              <a:t> </a:t>
            </a:r>
            <a:r>
              <a:rPr lang="en-US" sz="3600" dirty="0" err="1" smtClean="0">
                <a:solidFill>
                  <a:schemeClr val="bg2">
                    <a:lumMod val="25000"/>
                  </a:schemeClr>
                </a:solidFill>
              </a:rPr>
              <a:t>Machiry</a:t>
            </a:r>
            <a:r>
              <a:rPr lang="en-US" sz="3600" dirty="0">
                <a:solidFill>
                  <a:schemeClr val="bg2">
                    <a:lumMod val="25000"/>
                  </a:schemeClr>
                </a:solidFill>
              </a:rPr>
              <a:t> </a:t>
            </a:r>
            <a:r>
              <a:rPr lang="en-US" sz="3600" dirty="0" smtClean="0">
                <a:solidFill>
                  <a:schemeClr val="bg2">
                    <a:lumMod val="25000"/>
                  </a:schemeClr>
                </a:solidFill>
              </a:rPr>
              <a:t>          </a:t>
            </a:r>
            <a:r>
              <a:rPr lang="en-US" sz="3600" dirty="0" err="1" smtClean="0">
                <a:solidFill>
                  <a:schemeClr val="bg2">
                    <a:lumMod val="25000"/>
                  </a:schemeClr>
                </a:solidFill>
              </a:rPr>
              <a:t>Rohan</a:t>
            </a:r>
            <a:r>
              <a:rPr lang="en-US" sz="3600" dirty="0" smtClean="0">
                <a:solidFill>
                  <a:schemeClr val="bg2">
                    <a:lumMod val="25000"/>
                  </a:schemeClr>
                </a:solidFill>
              </a:rPr>
              <a:t> </a:t>
            </a:r>
            <a:r>
              <a:rPr lang="en-US" sz="3600" dirty="0" err="1" smtClean="0">
                <a:solidFill>
                  <a:schemeClr val="bg2">
                    <a:lumMod val="25000"/>
                  </a:schemeClr>
                </a:solidFill>
              </a:rPr>
              <a:t>Tahiliani</a:t>
            </a:r>
            <a:r>
              <a:rPr lang="en-US" sz="3600" dirty="0">
                <a:solidFill>
                  <a:schemeClr val="bg2">
                    <a:lumMod val="25000"/>
                  </a:schemeClr>
                </a:solidFill>
              </a:rPr>
              <a:t/>
            </a:r>
            <a:br>
              <a:rPr lang="en-US" sz="3600" dirty="0">
                <a:solidFill>
                  <a:schemeClr val="bg2">
                    <a:lumMod val="25000"/>
                  </a:schemeClr>
                </a:solidFill>
              </a:rPr>
            </a:br>
            <a:r>
              <a:rPr lang="en-US" sz="3600" dirty="0" smtClean="0">
                <a:solidFill>
                  <a:schemeClr val="bg2">
                    <a:lumMod val="25000"/>
                  </a:schemeClr>
                </a:solidFill>
              </a:rPr>
              <a:t>Mayur Naik</a:t>
            </a:r>
            <a:br>
              <a:rPr lang="en-US" sz="3600" dirty="0" smtClean="0">
                <a:solidFill>
                  <a:schemeClr val="bg2">
                    <a:lumMod val="25000"/>
                  </a:schemeClr>
                </a:solidFill>
              </a:rPr>
            </a:br>
            <a:r>
              <a:rPr lang="en-US" sz="3600" dirty="0">
                <a:solidFill>
                  <a:schemeClr val="bg2">
                    <a:lumMod val="25000"/>
                  </a:schemeClr>
                </a:solidFill>
              </a:rPr>
              <a:t/>
            </a:r>
            <a:br>
              <a:rPr lang="en-US" sz="3600" dirty="0">
                <a:solidFill>
                  <a:schemeClr val="bg2">
                    <a:lumMod val="25000"/>
                  </a:schemeClr>
                </a:solidFill>
              </a:rPr>
            </a:br>
            <a:r>
              <a:rPr lang="en-US" sz="3500" dirty="0" smtClean="0">
                <a:solidFill>
                  <a:schemeClr val="bg2">
                    <a:lumMod val="25000"/>
                  </a:schemeClr>
                </a:solidFill>
              </a:rPr>
              <a:t>Georgia Institute of Technology</a:t>
            </a:r>
            <a:br>
              <a:rPr lang="en-US" sz="3500" dirty="0" smtClean="0">
                <a:solidFill>
                  <a:schemeClr val="bg2">
                    <a:lumMod val="25000"/>
                  </a:schemeClr>
                </a:solidFill>
              </a:rPr>
            </a:br>
            <a:r>
              <a:rPr lang="en-US" sz="3000" dirty="0" smtClean="0">
                <a:solidFill>
                  <a:schemeClr val="bg2">
                    <a:lumMod val="25000"/>
                  </a:schemeClr>
                </a:solidFill>
              </a:rPr>
              <a:t/>
            </a:r>
            <a:br>
              <a:rPr lang="en-US" sz="3000" dirty="0" smtClean="0">
                <a:solidFill>
                  <a:schemeClr val="bg2">
                    <a:lumMod val="25000"/>
                  </a:schemeClr>
                </a:solidFill>
              </a:rPr>
            </a:br>
            <a:r>
              <a:rPr lang="en-US" sz="3500" dirty="0" smtClean="0">
                <a:solidFill>
                  <a:schemeClr val="tx1"/>
                </a:solidFill>
              </a:rPr>
              <a:t/>
            </a:r>
            <a:br>
              <a:rPr lang="en-US" sz="3500" dirty="0" smtClean="0">
                <a:solidFill>
                  <a:schemeClr val="tx1"/>
                </a:solidFill>
              </a:rPr>
            </a:br>
            <a:endParaRPr lang="en-US" sz="3500" dirty="0" smtClean="0">
              <a:solidFill>
                <a:schemeClr val="tx1"/>
              </a:solidFill>
            </a:endParaRPr>
          </a:p>
        </p:txBody>
      </p:sp>
    </p:spTree>
    <p:extLst>
      <p:ext uri="{BB962C8B-B14F-4D97-AF65-F5344CB8AC3E}">
        <p14:creationId xmlns:p14="http://schemas.microsoft.com/office/powerpoint/2010/main" val="1665519913"/>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Relevant Events</a:t>
            </a:r>
            <a:endParaRPr lang="en-US" dirty="0"/>
          </a:p>
        </p:txBody>
      </p:sp>
      <p:sp>
        <p:nvSpPr>
          <p:cNvPr id="3" name="Content Placeholder 2"/>
          <p:cNvSpPr>
            <a:spLocks noGrp="1"/>
          </p:cNvSpPr>
          <p:nvPr>
            <p:ph idx="1"/>
          </p:nvPr>
        </p:nvSpPr>
        <p:spPr/>
        <p:txBody>
          <a:bodyPr>
            <a:normAutofit fontScale="92500"/>
          </a:bodyPr>
          <a:lstStyle/>
          <a:p>
            <a:r>
              <a:rPr lang="en-US" dirty="0"/>
              <a:t>Key challenge: Large number of </a:t>
            </a:r>
            <a:r>
              <a:rPr lang="en-US" dirty="0" smtClean="0"/>
              <a:t>possible events</a:t>
            </a:r>
            <a:endParaRPr lang="en-US" dirty="0"/>
          </a:p>
          <a:p>
            <a:pPr lvl="1"/>
            <a:r>
              <a:rPr lang="en-US" dirty="0" smtClean="0"/>
              <a:t>E.g., 108 </a:t>
            </a:r>
            <a:r>
              <a:rPr lang="en-US" dirty="0"/>
              <a:t>system events in Android Gingerbread</a:t>
            </a:r>
            <a:endParaRPr lang="en-US" dirty="0" smtClean="0"/>
          </a:p>
          <a:p>
            <a:endParaRPr lang="en-US" sz="2200" dirty="0" smtClean="0"/>
          </a:p>
          <a:p>
            <a:r>
              <a:rPr lang="en-US" dirty="0" smtClean="0"/>
              <a:t>Insight #1: In any state, few events are </a:t>
            </a:r>
            <a:r>
              <a:rPr lang="en-US" i="1" dirty="0" smtClean="0"/>
              <a:t>relevant</a:t>
            </a:r>
            <a:endParaRPr lang="en-US" dirty="0" smtClean="0"/>
          </a:p>
          <a:p>
            <a:pPr marL="457200" lvl="1" indent="0">
              <a:buNone/>
            </a:pPr>
            <a:r>
              <a:rPr lang="en-US" kern="0" dirty="0" smtClean="0">
                <a:solidFill>
                  <a:sysClr val="windowText" lastClr="000000"/>
                </a:solidFill>
                <a:latin typeface="cmsy10"/>
                <a:ea typeface="cmsy10"/>
                <a:cs typeface="cmsy10"/>
              </a:rPr>
              <a:t>)</a:t>
            </a:r>
            <a:r>
              <a:rPr lang="en-US" dirty="0" smtClean="0"/>
              <a:t> vast majority of events are no-ops</a:t>
            </a:r>
          </a:p>
          <a:p>
            <a:endParaRPr lang="en-US" sz="2200" dirty="0" smtClean="0"/>
          </a:p>
          <a:p>
            <a:r>
              <a:rPr lang="en-US" dirty="0" smtClean="0"/>
              <a:t>Insight #2: Can identify relevant events by lightly instrumenting SDK once and for all</a:t>
            </a:r>
          </a:p>
          <a:p>
            <a:pPr marL="457200" lvl="1" indent="0">
              <a:buNone/>
            </a:pPr>
            <a:r>
              <a:rPr lang="en-US" kern="0" dirty="0" smtClean="0">
                <a:solidFill>
                  <a:sysClr val="windowText" lastClr="000000"/>
                </a:solidFill>
                <a:latin typeface="cmsy10"/>
                <a:ea typeface="cmsy10"/>
                <a:cs typeface="cmsy10"/>
              </a:rPr>
              <a:t>) </a:t>
            </a:r>
            <a:r>
              <a:rPr lang="en-US" dirty="0" smtClean="0"/>
              <a:t>Does not require instrumenting app</a:t>
            </a:r>
            <a:endParaRPr lang="en-US" dirty="0"/>
          </a:p>
        </p:txBody>
      </p:sp>
      <p:sp>
        <p:nvSpPr>
          <p:cNvPr id="4" name="Slide Number Placeholder 3"/>
          <p:cNvSpPr>
            <a:spLocks noGrp="1"/>
          </p:cNvSpPr>
          <p:nvPr>
            <p:ph type="sldNum" sz="quarter" idx="12"/>
          </p:nvPr>
        </p:nvSpPr>
        <p:spPr/>
        <p:txBody>
          <a:bodyPr/>
          <a:lstStyle/>
          <a:p>
            <a:fld id="{2AC9578B-FB7A-1A4A-83D3-84D181B0B720}" type="slidenum">
              <a:rPr lang="en-US" smtClean="0"/>
              <a:t>10</a:t>
            </a:fld>
            <a:endParaRPr lang="en-US"/>
          </a:p>
        </p:txBody>
      </p:sp>
    </p:spTree>
    <p:extLst>
      <p:ext uri="{BB962C8B-B14F-4D97-AF65-F5344CB8AC3E}">
        <p14:creationId xmlns:p14="http://schemas.microsoft.com/office/powerpoint/2010/main" val="74414307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Observe-Select-Execute Algorithm</a:t>
            </a:r>
            <a:endParaRPr lang="en-US" dirty="0"/>
          </a:p>
        </p:txBody>
      </p:sp>
      <p:sp>
        <p:nvSpPr>
          <p:cNvPr id="4" name="Slide Number Placeholder 3"/>
          <p:cNvSpPr>
            <a:spLocks noGrp="1"/>
          </p:cNvSpPr>
          <p:nvPr>
            <p:ph type="sldNum" sz="quarter" idx="12"/>
          </p:nvPr>
        </p:nvSpPr>
        <p:spPr/>
        <p:txBody>
          <a:bodyPr/>
          <a:lstStyle/>
          <a:p>
            <a:fld id="{2AC9578B-FB7A-1A4A-83D3-84D181B0B720}" type="slidenum">
              <a:rPr lang="en-US" smtClean="0"/>
              <a:t>11</a:t>
            </a:fld>
            <a:endParaRPr lang="en-US"/>
          </a:p>
        </p:txBody>
      </p:sp>
      <p:cxnSp>
        <p:nvCxnSpPr>
          <p:cNvPr id="6" name="Straight Arrow Connector 5"/>
          <p:cNvCxnSpPr>
            <a:stCxn id="11" idx="3"/>
          </p:cNvCxnSpPr>
          <p:nvPr/>
        </p:nvCxnSpPr>
        <p:spPr>
          <a:xfrm>
            <a:off x="2590600" y="1700250"/>
            <a:ext cx="41472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 name="Rectangle 7"/>
          <p:cNvSpPr/>
          <p:nvPr/>
        </p:nvSpPr>
        <p:spPr>
          <a:xfrm>
            <a:off x="368916" y="1457696"/>
            <a:ext cx="507095" cy="477054"/>
          </a:xfrm>
          <a:prstGeom prst="rect">
            <a:avLst/>
          </a:prstGeom>
        </p:spPr>
        <p:txBody>
          <a:bodyPr wrap="none" tIns="0">
            <a:spAutoFit/>
          </a:bodyPr>
          <a:lstStyle/>
          <a:p>
            <a:r>
              <a:rPr lang="en-US" sz="2800" dirty="0">
                <a:solidFill>
                  <a:prstClr val="black"/>
                </a:solidFill>
              </a:rPr>
              <a:t>s0</a:t>
            </a:r>
            <a:endParaRPr lang="en-US" sz="2800" dirty="0"/>
          </a:p>
        </p:txBody>
      </p:sp>
      <p:sp>
        <p:nvSpPr>
          <p:cNvPr id="11" name="Rectangle 10"/>
          <p:cNvSpPr/>
          <p:nvPr/>
        </p:nvSpPr>
        <p:spPr>
          <a:xfrm>
            <a:off x="1200476" y="1477112"/>
            <a:ext cx="1390124" cy="446276"/>
          </a:xfrm>
          <a:prstGeom prst="rect">
            <a:avLst/>
          </a:prstGeom>
          <a:ln>
            <a:solidFill>
              <a:schemeClr val="tx1"/>
            </a:solidFill>
          </a:ln>
        </p:spPr>
        <p:txBody>
          <a:bodyPr wrap="none" tIns="0" anchor="t" anchorCtr="0">
            <a:spAutoFit/>
          </a:bodyPr>
          <a:lstStyle/>
          <a:p>
            <a:r>
              <a:rPr lang="en-US" sz="2600" b="1" dirty="0" smtClean="0"/>
              <a:t>executor</a:t>
            </a:r>
            <a:endParaRPr lang="en-US" sz="2600" b="1" dirty="0"/>
          </a:p>
        </p:txBody>
      </p:sp>
      <p:cxnSp>
        <p:nvCxnSpPr>
          <p:cNvPr id="17" name="Straight Connector 16"/>
          <p:cNvCxnSpPr>
            <a:stCxn id="8" idx="3"/>
            <a:endCxn id="11" idx="1"/>
          </p:cNvCxnSpPr>
          <p:nvPr/>
        </p:nvCxnSpPr>
        <p:spPr>
          <a:xfrm>
            <a:off x="876011" y="1696223"/>
            <a:ext cx="324465" cy="4027"/>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Straight Connector 18"/>
          <p:cNvCxnSpPr>
            <a:stCxn id="23" idx="0"/>
            <a:endCxn id="11" idx="2"/>
          </p:cNvCxnSpPr>
          <p:nvPr/>
        </p:nvCxnSpPr>
        <p:spPr>
          <a:xfrm flipV="1">
            <a:off x="1892367" y="1923388"/>
            <a:ext cx="3171" cy="308373"/>
          </a:xfrm>
          <a:prstGeom prst="line">
            <a:avLst/>
          </a:prstGeom>
        </p:spPr>
        <p:style>
          <a:lnRef idx="2">
            <a:schemeClr val="accent1"/>
          </a:lnRef>
          <a:fillRef idx="0">
            <a:schemeClr val="accent1"/>
          </a:fillRef>
          <a:effectRef idx="1">
            <a:schemeClr val="accent1"/>
          </a:effectRef>
          <a:fontRef idx="minor">
            <a:schemeClr val="tx1"/>
          </a:fontRef>
        </p:style>
      </p:cxnSp>
      <p:sp>
        <p:nvSpPr>
          <p:cNvPr id="23" name="Rectangle 22"/>
          <p:cNvSpPr/>
          <p:nvPr/>
        </p:nvSpPr>
        <p:spPr>
          <a:xfrm>
            <a:off x="1619708" y="2231761"/>
            <a:ext cx="545317" cy="477054"/>
          </a:xfrm>
          <a:prstGeom prst="rect">
            <a:avLst/>
          </a:prstGeom>
        </p:spPr>
        <p:txBody>
          <a:bodyPr wrap="none" tIns="0">
            <a:spAutoFit/>
          </a:bodyPr>
          <a:lstStyle/>
          <a:p>
            <a:r>
              <a:rPr lang="en-US" sz="2800" dirty="0" smtClean="0">
                <a:solidFill>
                  <a:prstClr val="black"/>
                </a:solidFill>
              </a:rPr>
              <a:t>e1</a:t>
            </a:r>
            <a:endParaRPr lang="en-US" sz="2800" dirty="0"/>
          </a:p>
        </p:txBody>
      </p:sp>
      <p:sp>
        <p:nvSpPr>
          <p:cNvPr id="27" name="Rectangle 26"/>
          <p:cNvSpPr/>
          <p:nvPr/>
        </p:nvSpPr>
        <p:spPr>
          <a:xfrm>
            <a:off x="3005324" y="1461723"/>
            <a:ext cx="507095" cy="477054"/>
          </a:xfrm>
          <a:prstGeom prst="rect">
            <a:avLst/>
          </a:prstGeom>
        </p:spPr>
        <p:txBody>
          <a:bodyPr wrap="none" tIns="0">
            <a:spAutoFit/>
          </a:bodyPr>
          <a:lstStyle/>
          <a:p>
            <a:r>
              <a:rPr lang="en-US" sz="2800" dirty="0" smtClean="0">
                <a:solidFill>
                  <a:prstClr val="black"/>
                </a:solidFill>
              </a:rPr>
              <a:t>s1</a:t>
            </a:r>
            <a:endParaRPr lang="en-US" sz="2800" dirty="0"/>
          </a:p>
        </p:txBody>
      </p:sp>
      <p:cxnSp>
        <p:nvCxnSpPr>
          <p:cNvPr id="28" name="Straight Connector 27"/>
          <p:cNvCxnSpPr>
            <a:stCxn id="32" idx="0"/>
            <a:endCxn id="27" idx="2"/>
          </p:cNvCxnSpPr>
          <p:nvPr/>
        </p:nvCxnSpPr>
        <p:spPr>
          <a:xfrm flipH="1" flipV="1">
            <a:off x="3258872" y="1938777"/>
            <a:ext cx="587" cy="292984"/>
          </a:xfrm>
          <a:prstGeom prst="line">
            <a:avLst/>
          </a:prstGeom>
        </p:spPr>
        <p:style>
          <a:lnRef idx="2">
            <a:schemeClr val="accent1"/>
          </a:lnRef>
          <a:fillRef idx="0">
            <a:schemeClr val="accent1"/>
          </a:fillRef>
          <a:effectRef idx="1">
            <a:schemeClr val="accent1"/>
          </a:effectRef>
          <a:fontRef idx="minor">
            <a:schemeClr val="tx1"/>
          </a:fontRef>
        </p:style>
      </p:cxnSp>
      <p:sp>
        <p:nvSpPr>
          <p:cNvPr id="32" name="Rectangle 31"/>
          <p:cNvSpPr/>
          <p:nvPr/>
        </p:nvSpPr>
        <p:spPr>
          <a:xfrm>
            <a:off x="2557177" y="2231761"/>
            <a:ext cx="1404564" cy="446276"/>
          </a:xfrm>
          <a:prstGeom prst="rect">
            <a:avLst/>
          </a:prstGeom>
          <a:ln>
            <a:solidFill>
              <a:schemeClr val="tx1"/>
            </a:solidFill>
          </a:ln>
        </p:spPr>
        <p:txBody>
          <a:bodyPr wrap="none" tIns="0" anchor="t" anchorCtr="0">
            <a:spAutoFit/>
          </a:bodyPr>
          <a:lstStyle/>
          <a:p>
            <a:r>
              <a:rPr lang="en-US" sz="2600" b="1" dirty="0" smtClean="0"/>
              <a:t>observer</a:t>
            </a:r>
            <a:endParaRPr lang="en-US" sz="2600" b="1" dirty="0"/>
          </a:p>
        </p:txBody>
      </p:sp>
      <p:cxnSp>
        <p:nvCxnSpPr>
          <p:cNvPr id="34" name="Straight Arrow Connector 33"/>
          <p:cNvCxnSpPr>
            <a:stCxn id="32" idx="2"/>
            <a:endCxn id="36" idx="0"/>
          </p:cNvCxnSpPr>
          <p:nvPr/>
        </p:nvCxnSpPr>
        <p:spPr>
          <a:xfrm>
            <a:off x="3259459" y="2678037"/>
            <a:ext cx="2108" cy="35589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6" name="Rectangle 35"/>
          <p:cNvSpPr/>
          <p:nvPr/>
        </p:nvSpPr>
        <p:spPr>
          <a:xfrm>
            <a:off x="2988908" y="3033935"/>
            <a:ext cx="545317" cy="477054"/>
          </a:xfrm>
          <a:prstGeom prst="rect">
            <a:avLst/>
          </a:prstGeom>
        </p:spPr>
        <p:txBody>
          <a:bodyPr wrap="none" tIns="0">
            <a:spAutoFit/>
          </a:bodyPr>
          <a:lstStyle/>
          <a:p>
            <a:r>
              <a:rPr lang="en-US" sz="2800" dirty="0" smtClean="0">
                <a:solidFill>
                  <a:prstClr val="black"/>
                </a:solidFill>
              </a:rPr>
              <a:t>E1</a:t>
            </a:r>
            <a:endParaRPr lang="en-US" sz="2800" dirty="0"/>
          </a:p>
        </p:txBody>
      </p:sp>
      <p:sp>
        <p:nvSpPr>
          <p:cNvPr id="40" name="Rectangle 39"/>
          <p:cNvSpPr/>
          <p:nvPr/>
        </p:nvSpPr>
        <p:spPr>
          <a:xfrm>
            <a:off x="3908506" y="3045075"/>
            <a:ext cx="1287532" cy="446276"/>
          </a:xfrm>
          <a:prstGeom prst="rect">
            <a:avLst/>
          </a:prstGeom>
          <a:ln>
            <a:solidFill>
              <a:schemeClr val="tx1"/>
            </a:solidFill>
          </a:ln>
        </p:spPr>
        <p:txBody>
          <a:bodyPr wrap="none" tIns="0" anchor="t" anchorCtr="0">
            <a:spAutoFit/>
          </a:bodyPr>
          <a:lstStyle/>
          <a:p>
            <a:r>
              <a:rPr lang="en-US" sz="2600" b="1" dirty="0" smtClean="0"/>
              <a:t>selector</a:t>
            </a:r>
            <a:endParaRPr lang="en-US" sz="2600" b="1" dirty="0"/>
          </a:p>
        </p:txBody>
      </p:sp>
      <p:cxnSp>
        <p:nvCxnSpPr>
          <p:cNvPr id="41" name="Straight Connector 40"/>
          <p:cNvCxnSpPr>
            <a:stCxn id="36" idx="3"/>
            <a:endCxn id="40" idx="1"/>
          </p:cNvCxnSpPr>
          <p:nvPr/>
        </p:nvCxnSpPr>
        <p:spPr>
          <a:xfrm flipV="1">
            <a:off x="3534225" y="3268213"/>
            <a:ext cx="374281" cy="4249"/>
          </a:xfrm>
          <a:prstGeom prst="line">
            <a:avLst/>
          </a:prstGeom>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a:stCxn id="40" idx="0"/>
            <a:endCxn id="47" idx="2"/>
          </p:cNvCxnSpPr>
          <p:nvPr/>
        </p:nvCxnSpPr>
        <p:spPr>
          <a:xfrm flipV="1">
            <a:off x="4552272" y="2708815"/>
            <a:ext cx="3364" cy="33626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7" name="Rectangle 46"/>
          <p:cNvSpPr/>
          <p:nvPr/>
        </p:nvSpPr>
        <p:spPr>
          <a:xfrm>
            <a:off x="4282977" y="2231761"/>
            <a:ext cx="545317" cy="477054"/>
          </a:xfrm>
          <a:prstGeom prst="rect">
            <a:avLst/>
          </a:prstGeom>
        </p:spPr>
        <p:txBody>
          <a:bodyPr wrap="none" tIns="0">
            <a:spAutoFit/>
          </a:bodyPr>
          <a:lstStyle/>
          <a:p>
            <a:r>
              <a:rPr lang="en-US" sz="2800" dirty="0" smtClean="0">
                <a:solidFill>
                  <a:prstClr val="black"/>
                </a:solidFill>
              </a:rPr>
              <a:t>e2</a:t>
            </a:r>
            <a:endParaRPr lang="en-US" sz="2800" dirty="0"/>
          </a:p>
        </p:txBody>
      </p:sp>
      <p:cxnSp>
        <p:nvCxnSpPr>
          <p:cNvPr id="66" name="Straight Arrow Connector 65"/>
          <p:cNvCxnSpPr>
            <a:stCxn id="68" idx="3"/>
          </p:cNvCxnSpPr>
          <p:nvPr/>
        </p:nvCxnSpPr>
        <p:spPr>
          <a:xfrm>
            <a:off x="5247334" y="1711612"/>
            <a:ext cx="41472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68" name="Rectangle 67"/>
          <p:cNvSpPr/>
          <p:nvPr/>
        </p:nvSpPr>
        <p:spPr>
          <a:xfrm>
            <a:off x="3857210" y="1488474"/>
            <a:ext cx="1390124" cy="446276"/>
          </a:xfrm>
          <a:prstGeom prst="rect">
            <a:avLst/>
          </a:prstGeom>
          <a:ln>
            <a:solidFill>
              <a:schemeClr val="tx1"/>
            </a:solidFill>
          </a:ln>
        </p:spPr>
        <p:txBody>
          <a:bodyPr wrap="none" tIns="0" anchor="t" anchorCtr="0">
            <a:spAutoFit/>
          </a:bodyPr>
          <a:lstStyle/>
          <a:p>
            <a:r>
              <a:rPr lang="en-US" sz="2600" b="1" dirty="0" smtClean="0"/>
              <a:t>executor</a:t>
            </a:r>
            <a:endParaRPr lang="en-US" sz="2600" b="1" dirty="0"/>
          </a:p>
        </p:txBody>
      </p:sp>
      <p:cxnSp>
        <p:nvCxnSpPr>
          <p:cNvPr id="69" name="Straight Connector 68"/>
          <p:cNvCxnSpPr>
            <a:endCxn id="68" idx="1"/>
          </p:cNvCxnSpPr>
          <p:nvPr/>
        </p:nvCxnSpPr>
        <p:spPr>
          <a:xfrm>
            <a:off x="3532745" y="1707585"/>
            <a:ext cx="324465" cy="4027"/>
          </a:xfrm>
          <a:prstGeom prst="line">
            <a:avLst/>
          </a:prstGeom>
        </p:spPr>
        <p:style>
          <a:lnRef idx="2">
            <a:schemeClr val="accent1"/>
          </a:lnRef>
          <a:fillRef idx="0">
            <a:schemeClr val="accent1"/>
          </a:fillRef>
          <a:effectRef idx="1">
            <a:schemeClr val="accent1"/>
          </a:effectRef>
          <a:fontRef idx="minor">
            <a:schemeClr val="tx1"/>
          </a:fontRef>
        </p:style>
      </p:cxnSp>
      <p:cxnSp>
        <p:nvCxnSpPr>
          <p:cNvPr id="70" name="Straight Connector 69"/>
          <p:cNvCxnSpPr>
            <a:endCxn id="68" idx="2"/>
          </p:cNvCxnSpPr>
          <p:nvPr/>
        </p:nvCxnSpPr>
        <p:spPr>
          <a:xfrm flipV="1">
            <a:off x="4549101" y="1934750"/>
            <a:ext cx="3171" cy="308373"/>
          </a:xfrm>
          <a:prstGeom prst="line">
            <a:avLst/>
          </a:prstGeom>
        </p:spPr>
        <p:style>
          <a:lnRef idx="2">
            <a:schemeClr val="accent1"/>
          </a:lnRef>
          <a:fillRef idx="0">
            <a:schemeClr val="accent1"/>
          </a:fillRef>
          <a:effectRef idx="1">
            <a:schemeClr val="accent1"/>
          </a:effectRef>
          <a:fontRef idx="minor">
            <a:schemeClr val="tx1"/>
          </a:fontRef>
        </p:style>
      </p:cxnSp>
      <p:sp>
        <p:nvSpPr>
          <p:cNvPr id="72" name="Rectangle 71"/>
          <p:cNvSpPr/>
          <p:nvPr/>
        </p:nvSpPr>
        <p:spPr>
          <a:xfrm>
            <a:off x="5662058" y="1473085"/>
            <a:ext cx="507095" cy="477054"/>
          </a:xfrm>
          <a:prstGeom prst="rect">
            <a:avLst/>
          </a:prstGeom>
        </p:spPr>
        <p:txBody>
          <a:bodyPr wrap="none" tIns="0">
            <a:spAutoFit/>
          </a:bodyPr>
          <a:lstStyle/>
          <a:p>
            <a:r>
              <a:rPr lang="en-US" sz="2800" dirty="0" smtClean="0">
                <a:solidFill>
                  <a:prstClr val="black"/>
                </a:solidFill>
              </a:rPr>
              <a:t>s2</a:t>
            </a:r>
            <a:endParaRPr lang="en-US" sz="2800" dirty="0"/>
          </a:p>
        </p:txBody>
      </p:sp>
      <p:cxnSp>
        <p:nvCxnSpPr>
          <p:cNvPr id="73" name="Straight Connector 72"/>
          <p:cNvCxnSpPr>
            <a:stCxn id="74" idx="0"/>
            <a:endCxn id="72" idx="2"/>
          </p:cNvCxnSpPr>
          <p:nvPr/>
        </p:nvCxnSpPr>
        <p:spPr>
          <a:xfrm flipH="1" flipV="1">
            <a:off x="5915606" y="1950139"/>
            <a:ext cx="587" cy="292984"/>
          </a:xfrm>
          <a:prstGeom prst="line">
            <a:avLst/>
          </a:prstGeom>
        </p:spPr>
        <p:style>
          <a:lnRef idx="2">
            <a:schemeClr val="accent1"/>
          </a:lnRef>
          <a:fillRef idx="0">
            <a:schemeClr val="accent1"/>
          </a:fillRef>
          <a:effectRef idx="1">
            <a:schemeClr val="accent1"/>
          </a:effectRef>
          <a:fontRef idx="minor">
            <a:schemeClr val="tx1"/>
          </a:fontRef>
        </p:style>
      </p:cxnSp>
      <p:sp>
        <p:nvSpPr>
          <p:cNvPr id="74" name="Rectangle 73"/>
          <p:cNvSpPr/>
          <p:nvPr/>
        </p:nvSpPr>
        <p:spPr>
          <a:xfrm>
            <a:off x="5213911" y="2243123"/>
            <a:ext cx="1404564" cy="446276"/>
          </a:xfrm>
          <a:prstGeom prst="rect">
            <a:avLst/>
          </a:prstGeom>
          <a:ln>
            <a:solidFill>
              <a:schemeClr val="tx1"/>
            </a:solidFill>
          </a:ln>
        </p:spPr>
        <p:txBody>
          <a:bodyPr wrap="none" tIns="0" anchor="t" anchorCtr="0">
            <a:spAutoFit/>
          </a:bodyPr>
          <a:lstStyle/>
          <a:p>
            <a:r>
              <a:rPr lang="en-US" sz="2600" b="1" dirty="0" smtClean="0"/>
              <a:t>observer</a:t>
            </a:r>
            <a:endParaRPr lang="en-US" sz="2600" b="1" dirty="0"/>
          </a:p>
        </p:txBody>
      </p:sp>
      <p:cxnSp>
        <p:nvCxnSpPr>
          <p:cNvPr id="75" name="Straight Arrow Connector 74"/>
          <p:cNvCxnSpPr>
            <a:stCxn id="74" idx="2"/>
            <a:endCxn id="76" idx="0"/>
          </p:cNvCxnSpPr>
          <p:nvPr/>
        </p:nvCxnSpPr>
        <p:spPr>
          <a:xfrm flipH="1">
            <a:off x="5905780" y="2689399"/>
            <a:ext cx="10413" cy="35589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6" name="Rectangle 75"/>
          <p:cNvSpPr/>
          <p:nvPr/>
        </p:nvSpPr>
        <p:spPr>
          <a:xfrm>
            <a:off x="5634787" y="3045297"/>
            <a:ext cx="541985" cy="477054"/>
          </a:xfrm>
          <a:prstGeom prst="rect">
            <a:avLst/>
          </a:prstGeom>
        </p:spPr>
        <p:txBody>
          <a:bodyPr wrap="none" tIns="0">
            <a:spAutoFit/>
          </a:bodyPr>
          <a:lstStyle/>
          <a:p>
            <a:r>
              <a:rPr lang="en-US" sz="2800" dirty="0" smtClean="0">
                <a:solidFill>
                  <a:prstClr val="black"/>
                </a:solidFill>
              </a:rPr>
              <a:t>E2</a:t>
            </a:r>
            <a:endParaRPr lang="en-US" sz="2800" dirty="0"/>
          </a:p>
        </p:txBody>
      </p:sp>
      <p:sp>
        <p:nvSpPr>
          <p:cNvPr id="77" name="Rectangle 76"/>
          <p:cNvSpPr/>
          <p:nvPr/>
        </p:nvSpPr>
        <p:spPr>
          <a:xfrm>
            <a:off x="6565240" y="3056437"/>
            <a:ext cx="1287532" cy="446276"/>
          </a:xfrm>
          <a:prstGeom prst="rect">
            <a:avLst/>
          </a:prstGeom>
          <a:ln>
            <a:solidFill>
              <a:schemeClr val="tx1"/>
            </a:solidFill>
          </a:ln>
        </p:spPr>
        <p:txBody>
          <a:bodyPr wrap="none" tIns="0" anchor="t" anchorCtr="0">
            <a:spAutoFit/>
          </a:bodyPr>
          <a:lstStyle/>
          <a:p>
            <a:r>
              <a:rPr lang="en-US" sz="2600" b="1" dirty="0" smtClean="0"/>
              <a:t>selector</a:t>
            </a:r>
            <a:endParaRPr lang="en-US" sz="2600" b="1" dirty="0"/>
          </a:p>
        </p:txBody>
      </p:sp>
      <p:cxnSp>
        <p:nvCxnSpPr>
          <p:cNvPr id="78" name="Straight Connector 77"/>
          <p:cNvCxnSpPr>
            <a:stCxn id="76" idx="3"/>
            <a:endCxn id="77" idx="1"/>
          </p:cNvCxnSpPr>
          <p:nvPr/>
        </p:nvCxnSpPr>
        <p:spPr>
          <a:xfrm flipV="1">
            <a:off x="6176772" y="3279575"/>
            <a:ext cx="388468" cy="4249"/>
          </a:xfrm>
          <a:prstGeom prst="line">
            <a:avLst/>
          </a:prstGeom>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a:stCxn id="77" idx="0"/>
            <a:endCxn id="80" idx="2"/>
          </p:cNvCxnSpPr>
          <p:nvPr/>
        </p:nvCxnSpPr>
        <p:spPr>
          <a:xfrm flipV="1">
            <a:off x="7209006" y="2720177"/>
            <a:ext cx="3364" cy="33626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80" name="Rectangle 79"/>
          <p:cNvSpPr/>
          <p:nvPr/>
        </p:nvSpPr>
        <p:spPr>
          <a:xfrm>
            <a:off x="6939711" y="2243123"/>
            <a:ext cx="545317" cy="477054"/>
          </a:xfrm>
          <a:prstGeom prst="rect">
            <a:avLst/>
          </a:prstGeom>
        </p:spPr>
        <p:txBody>
          <a:bodyPr wrap="none" tIns="0">
            <a:spAutoFit/>
          </a:bodyPr>
          <a:lstStyle/>
          <a:p>
            <a:r>
              <a:rPr lang="en-US" sz="2800" dirty="0" smtClean="0">
                <a:solidFill>
                  <a:prstClr val="black"/>
                </a:solidFill>
              </a:rPr>
              <a:t>e3</a:t>
            </a:r>
            <a:endParaRPr lang="en-US" sz="2800" dirty="0"/>
          </a:p>
        </p:txBody>
      </p:sp>
      <p:sp>
        <p:nvSpPr>
          <p:cNvPr id="82" name="Content Placeholder 2"/>
          <p:cNvSpPr txBox="1">
            <a:spLocks/>
          </p:cNvSpPr>
          <p:nvPr/>
        </p:nvSpPr>
        <p:spPr>
          <a:xfrm>
            <a:off x="419003" y="4184413"/>
            <a:ext cx="8121430" cy="1438734"/>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0"/>
            <a:r>
              <a:rPr lang="en-US" sz="3000" kern="0" dirty="0" smtClean="0">
                <a:solidFill>
                  <a:sysClr val="windowText" lastClr="000000"/>
                </a:solidFill>
              </a:rPr>
              <a:t>Statelessness does not cause any coverage loss in principle provided:</a:t>
            </a:r>
          </a:p>
          <a:p>
            <a:pPr lvl="1"/>
            <a:r>
              <a:rPr lang="en-US" sz="2600" kern="0" dirty="0" smtClean="0">
                <a:solidFill>
                  <a:sysClr val="windowText" lastClr="000000"/>
                </a:solidFill>
              </a:rPr>
              <a:t>observer treats “restart app” event always relevant</a:t>
            </a:r>
          </a:p>
          <a:p>
            <a:pPr lvl="1"/>
            <a:r>
              <a:rPr lang="en-US" sz="2600" kern="0" dirty="0" smtClean="0">
                <a:solidFill>
                  <a:sysClr val="windowText" lastClr="000000"/>
                </a:solidFill>
              </a:rPr>
              <a:t>selector is fair</a:t>
            </a:r>
          </a:p>
          <a:p>
            <a:pPr lvl="1"/>
            <a:endParaRPr lang="en-US" sz="2600" dirty="0" smtClean="0"/>
          </a:p>
        </p:txBody>
      </p:sp>
      <p:sp>
        <p:nvSpPr>
          <p:cNvPr id="83" name="Rectangle 82"/>
          <p:cNvSpPr/>
          <p:nvPr/>
        </p:nvSpPr>
        <p:spPr>
          <a:xfrm>
            <a:off x="6844810" y="1400147"/>
            <a:ext cx="757502" cy="553998"/>
          </a:xfrm>
          <a:prstGeom prst="rect">
            <a:avLst/>
          </a:prstGeom>
        </p:spPr>
        <p:txBody>
          <a:bodyPr wrap="none">
            <a:spAutoFit/>
          </a:bodyPr>
          <a:lstStyle/>
          <a:p>
            <a:r>
              <a:rPr lang="en-US" sz="2800" dirty="0" smtClean="0">
                <a:solidFill>
                  <a:prstClr val="black"/>
                </a:solidFill>
                <a:latin typeface="cmsy10"/>
                <a:ea typeface="cmsy10"/>
                <a:cs typeface="cmsy10"/>
              </a:rPr>
              <a:t>¢ </a:t>
            </a:r>
            <a:r>
              <a:rPr lang="en-US" sz="3000" dirty="0" smtClean="0">
                <a:solidFill>
                  <a:prstClr val="black"/>
                </a:solidFill>
                <a:latin typeface="cmsy10"/>
                <a:ea typeface="cmsy10"/>
                <a:cs typeface="cmsy10"/>
              </a:rPr>
              <a:t>¢ ¢</a:t>
            </a:r>
            <a:endParaRPr lang="en-US" dirty="0"/>
          </a:p>
        </p:txBody>
      </p:sp>
      <p:cxnSp>
        <p:nvCxnSpPr>
          <p:cNvPr id="84" name="Straight Connector 83"/>
          <p:cNvCxnSpPr/>
          <p:nvPr/>
        </p:nvCxnSpPr>
        <p:spPr>
          <a:xfrm>
            <a:off x="6218025" y="1696223"/>
            <a:ext cx="324465" cy="4027"/>
          </a:xfrm>
          <a:prstGeom prst="line">
            <a:avLst/>
          </a:prstGeom>
        </p:spPr>
        <p:style>
          <a:lnRef idx="2">
            <a:schemeClr val="accent1"/>
          </a:lnRef>
          <a:fillRef idx="0">
            <a:schemeClr val="accent1"/>
          </a:fillRef>
          <a:effectRef idx="1">
            <a:schemeClr val="accent1"/>
          </a:effectRef>
          <a:fontRef idx="minor">
            <a:schemeClr val="tx1"/>
          </a:fontRef>
        </p:style>
      </p:cxnSp>
      <p:cxnSp>
        <p:nvCxnSpPr>
          <p:cNvPr id="85" name="Straight Connector 84"/>
          <p:cNvCxnSpPr/>
          <p:nvPr/>
        </p:nvCxnSpPr>
        <p:spPr>
          <a:xfrm flipV="1">
            <a:off x="7234381" y="1923388"/>
            <a:ext cx="3171" cy="308373"/>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0522525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dissolve">
                                      <p:cBhvr>
                                        <p:cTn id="10" dur="500"/>
                                        <p:tgtEl>
                                          <p:spTgt spid="11"/>
                                        </p:tgtEl>
                                      </p:cBhvr>
                                    </p:animEffect>
                                  </p:childTnLst>
                                </p:cTn>
                              </p:par>
                              <p:par>
                                <p:cTn id="11" presetID="9" presetClass="entr" presetSubtype="0" fill="hold"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dissolve">
                                      <p:cBhvr>
                                        <p:cTn id="13" dur="500"/>
                                        <p:tgtEl>
                                          <p:spTgt spid="17"/>
                                        </p:tgtEl>
                                      </p:cBhvr>
                                    </p:animEffect>
                                  </p:childTnLst>
                                </p:cTn>
                              </p:par>
                              <p:par>
                                <p:cTn id="14" presetID="9" presetClass="entr" presetSubtype="0"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dissolve">
                                      <p:cBhvr>
                                        <p:cTn id="16" dur="500"/>
                                        <p:tgtEl>
                                          <p:spTgt spid="19"/>
                                        </p:tgtEl>
                                      </p:cBhvr>
                                    </p:animEffect>
                                  </p:childTnLst>
                                </p:cTn>
                              </p:par>
                              <p:par>
                                <p:cTn id="17" presetID="9"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dissolve">
                                      <p:cBhvr>
                                        <p:cTn id="19" dur="500"/>
                                        <p:tgtEl>
                                          <p:spTgt spid="23"/>
                                        </p:tgtEl>
                                      </p:cBhvr>
                                    </p:animEffect>
                                  </p:childTnLst>
                                </p:cTn>
                              </p:par>
                              <p:par>
                                <p:cTn id="20" presetID="9" presetClass="entr" presetSubtype="0"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dissolve">
                                      <p:cBhvr>
                                        <p:cTn id="22" dur="500"/>
                                        <p:tgtEl>
                                          <p:spTgt spid="6"/>
                                        </p:tgtEl>
                                      </p:cBhvr>
                                    </p:animEffect>
                                  </p:childTnLst>
                                </p:cTn>
                              </p:par>
                              <p:par>
                                <p:cTn id="23" presetID="9" presetClass="entr" presetSubtype="0" fill="hold" grpId="0" nodeType="withEffect">
                                  <p:stCondLst>
                                    <p:cond delay="0"/>
                                  </p:stCondLst>
                                  <p:childTnLst>
                                    <p:set>
                                      <p:cBhvr>
                                        <p:cTn id="24" dur="1" fill="hold">
                                          <p:stCondLst>
                                            <p:cond delay="0"/>
                                          </p:stCondLst>
                                        </p:cTn>
                                        <p:tgtEl>
                                          <p:spTgt spid="27"/>
                                        </p:tgtEl>
                                        <p:attrNameLst>
                                          <p:attrName>style.visibility</p:attrName>
                                        </p:attrNameLst>
                                      </p:cBhvr>
                                      <p:to>
                                        <p:strVal val="visible"/>
                                      </p:to>
                                    </p:set>
                                    <p:animEffect transition="in" filter="dissolve">
                                      <p:cBhvr>
                                        <p:cTn id="25" dur="500"/>
                                        <p:tgtEl>
                                          <p:spTgt spid="27"/>
                                        </p:tgtEl>
                                      </p:cBhvr>
                                    </p:animEffect>
                                  </p:childTnLst>
                                </p:cTn>
                              </p:par>
                            </p:childTnLst>
                          </p:cTn>
                        </p:par>
                      </p:childTnLst>
                    </p:cTn>
                  </p:par>
                  <p:par>
                    <p:cTn id="26" fill="hold">
                      <p:stCondLst>
                        <p:cond delay="indefinite"/>
                      </p:stCondLst>
                      <p:childTnLst>
                        <p:par>
                          <p:cTn id="27" fill="hold">
                            <p:stCondLst>
                              <p:cond delay="0"/>
                            </p:stCondLst>
                            <p:childTnLst>
                              <p:par>
                                <p:cTn id="28" presetID="9" presetClass="entr" presetSubtype="0" fill="hold" grpId="0" nodeType="clickEffect">
                                  <p:stCondLst>
                                    <p:cond delay="0"/>
                                  </p:stCondLst>
                                  <p:childTnLst>
                                    <p:set>
                                      <p:cBhvr>
                                        <p:cTn id="29" dur="1" fill="hold">
                                          <p:stCondLst>
                                            <p:cond delay="0"/>
                                          </p:stCondLst>
                                        </p:cTn>
                                        <p:tgtEl>
                                          <p:spTgt spid="32"/>
                                        </p:tgtEl>
                                        <p:attrNameLst>
                                          <p:attrName>style.visibility</p:attrName>
                                        </p:attrNameLst>
                                      </p:cBhvr>
                                      <p:to>
                                        <p:strVal val="visible"/>
                                      </p:to>
                                    </p:set>
                                    <p:animEffect transition="in" filter="dissolve">
                                      <p:cBhvr>
                                        <p:cTn id="30" dur="500"/>
                                        <p:tgtEl>
                                          <p:spTgt spid="32"/>
                                        </p:tgtEl>
                                      </p:cBhvr>
                                    </p:animEffect>
                                  </p:childTnLst>
                                </p:cTn>
                              </p:par>
                              <p:par>
                                <p:cTn id="31" presetID="9" presetClass="entr" presetSubtype="0" fill="hold"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dissolve">
                                      <p:cBhvr>
                                        <p:cTn id="33" dur="500"/>
                                        <p:tgtEl>
                                          <p:spTgt spid="28"/>
                                        </p:tgtEl>
                                      </p:cBhvr>
                                    </p:animEffect>
                                  </p:childTnLst>
                                </p:cTn>
                              </p:par>
                              <p:par>
                                <p:cTn id="34" presetID="9" presetClass="entr" presetSubtype="0" fill="hold" nodeType="withEffect">
                                  <p:stCondLst>
                                    <p:cond delay="0"/>
                                  </p:stCondLst>
                                  <p:childTnLst>
                                    <p:set>
                                      <p:cBhvr>
                                        <p:cTn id="35" dur="1" fill="hold">
                                          <p:stCondLst>
                                            <p:cond delay="0"/>
                                          </p:stCondLst>
                                        </p:cTn>
                                        <p:tgtEl>
                                          <p:spTgt spid="34"/>
                                        </p:tgtEl>
                                        <p:attrNameLst>
                                          <p:attrName>style.visibility</p:attrName>
                                        </p:attrNameLst>
                                      </p:cBhvr>
                                      <p:to>
                                        <p:strVal val="visible"/>
                                      </p:to>
                                    </p:set>
                                    <p:animEffect transition="in" filter="dissolve">
                                      <p:cBhvr>
                                        <p:cTn id="36" dur="500"/>
                                        <p:tgtEl>
                                          <p:spTgt spid="34"/>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dissolve">
                                      <p:cBhvr>
                                        <p:cTn id="39" dur="500"/>
                                        <p:tgtEl>
                                          <p:spTgt spid="36"/>
                                        </p:tgtEl>
                                      </p:cBhvr>
                                    </p:animEffect>
                                  </p:childTnLst>
                                </p:cTn>
                              </p:par>
                            </p:childTnLst>
                          </p:cTn>
                        </p:par>
                      </p:childTnLst>
                    </p:cTn>
                  </p:par>
                  <p:par>
                    <p:cTn id="40" fill="hold">
                      <p:stCondLst>
                        <p:cond delay="indefinite"/>
                      </p:stCondLst>
                      <p:childTnLst>
                        <p:par>
                          <p:cTn id="41" fill="hold">
                            <p:stCondLst>
                              <p:cond delay="0"/>
                            </p:stCondLst>
                            <p:childTnLst>
                              <p:par>
                                <p:cTn id="42" presetID="9" presetClass="entr" presetSubtype="0" fill="hold" nodeType="clickEffect">
                                  <p:stCondLst>
                                    <p:cond delay="0"/>
                                  </p:stCondLst>
                                  <p:childTnLst>
                                    <p:set>
                                      <p:cBhvr>
                                        <p:cTn id="43" dur="1" fill="hold">
                                          <p:stCondLst>
                                            <p:cond delay="0"/>
                                          </p:stCondLst>
                                        </p:cTn>
                                        <p:tgtEl>
                                          <p:spTgt spid="41"/>
                                        </p:tgtEl>
                                        <p:attrNameLst>
                                          <p:attrName>style.visibility</p:attrName>
                                        </p:attrNameLst>
                                      </p:cBhvr>
                                      <p:to>
                                        <p:strVal val="visible"/>
                                      </p:to>
                                    </p:set>
                                    <p:animEffect transition="in" filter="dissolve">
                                      <p:cBhvr>
                                        <p:cTn id="44" dur="500"/>
                                        <p:tgtEl>
                                          <p:spTgt spid="41"/>
                                        </p:tgtEl>
                                      </p:cBhvr>
                                    </p:animEffect>
                                  </p:childTnLst>
                                </p:cTn>
                              </p:par>
                              <p:par>
                                <p:cTn id="45" presetID="9" presetClass="entr" presetSubtype="0" fill="hold" grpId="0" nodeType="with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dissolve">
                                      <p:cBhvr>
                                        <p:cTn id="47" dur="500"/>
                                        <p:tgtEl>
                                          <p:spTgt spid="40"/>
                                        </p:tgtEl>
                                      </p:cBhvr>
                                    </p:animEffect>
                                  </p:childTnLst>
                                </p:cTn>
                              </p:par>
                              <p:par>
                                <p:cTn id="48" presetID="9" presetClass="entr" presetSubtype="0" fill="hold" nodeType="withEffect">
                                  <p:stCondLst>
                                    <p:cond delay="0"/>
                                  </p:stCondLst>
                                  <p:childTnLst>
                                    <p:set>
                                      <p:cBhvr>
                                        <p:cTn id="49" dur="1" fill="hold">
                                          <p:stCondLst>
                                            <p:cond delay="0"/>
                                          </p:stCondLst>
                                        </p:cTn>
                                        <p:tgtEl>
                                          <p:spTgt spid="46"/>
                                        </p:tgtEl>
                                        <p:attrNameLst>
                                          <p:attrName>style.visibility</p:attrName>
                                        </p:attrNameLst>
                                      </p:cBhvr>
                                      <p:to>
                                        <p:strVal val="visible"/>
                                      </p:to>
                                    </p:set>
                                    <p:animEffect transition="in" filter="dissolve">
                                      <p:cBhvr>
                                        <p:cTn id="50" dur="500"/>
                                        <p:tgtEl>
                                          <p:spTgt spid="46"/>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47"/>
                                        </p:tgtEl>
                                        <p:attrNameLst>
                                          <p:attrName>style.visibility</p:attrName>
                                        </p:attrNameLst>
                                      </p:cBhvr>
                                      <p:to>
                                        <p:strVal val="visible"/>
                                      </p:to>
                                    </p:set>
                                    <p:animEffect transition="in" filter="dissolve">
                                      <p:cBhvr>
                                        <p:cTn id="53" dur="500"/>
                                        <p:tgtEl>
                                          <p:spTgt spid="47"/>
                                        </p:tgtEl>
                                      </p:cBhvr>
                                    </p:animEffec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nodeType="clickEffect">
                                  <p:stCondLst>
                                    <p:cond delay="0"/>
                                  </p:stCondLst>
                                  <p:childTnLst>
                                    <p:set>
                                      <p:cBhvr>
                                        <p:cTn id="57" dur="1" fill="hold">
                                          <p:stCondLst>
                                            <p:cond delay="0"/>
                                          </p:stCondLst>
                                        </p:cTn>
                                        <p:tgtEl>
                                          <p:spTgt spid="70"/>
                                        </p:tgtEl>
                                        <p:attrNameLst>
                                          <p:attrName>style.visibility</p:attrName>
                                        </p:attrNameLst>
                                      </p:cBhvr>
                                      <p:to>
                                        <p:strVal val="visible"/>
                                      </p:to>
                                    </p:set>
                                    <p:animEffect transition="in" filter="dissolve">
                                      <p:cBhvr>
                                        <p:cTn id="58" dur="500"/>
                                        <p:tgtEl>
                                          <p:spTgt spid="70"/>
                                        </p:tgtEl>
                                      </p:cBhvr>
                                    </p:animEffect>
                                  </p:childTnLst>
                                </p:cTn>
                              </p:par>
                              <p:par>
                                <p:cTn id="59" presetID="9" presetClass="entr" presetSubtype="0" fill="hold" nodeType="withEffect">
                                  <p:stCondLst>
                                    <p:cond delay="0"/>
                                  </p:stCondLst>
                                  <p:childTnLst>
                                    <p:set>
                                      <p:cBhvr>
                                        <p:cTn id="60" dur="1" fill="hold">
                                          <p:stCondLst>
                                            <p:cond delay="0"/>
                                          </p:stCondLst>
                                        </p:cTn>
                                        <p:tgtEl>
                                          <p:spTgt spid="69"/>
                                        </p:tgtEl>
                                        <p:attrNameLst>
                                          <p:attrName>style.visibility</p:attrName>
                                        </p:attrNameLst>
                                      </p:cBhvr>
                                      <p:to>
                                        <p:strVal val="visible"/>
                                      </p:to>
                                    </p:set>
                                    <p:animEffect transition="in" filter="dissolve">
                                      <p:cBhvr>
                                        <p:cTn id="61" dur="500"/>
                                        <p:tgtEl>
                                          <p:spTgt spid="69"/>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68"/>
                                        </p:tgtEl>
                                        <p:attrNameLst>
                                          <p:attrName>style.visibility</p:attrName>
                                        </p:attrNameLst>
                                      </p:cBhvr>
                                      <p:to>
                                        <p:strVal val="visible"/>
                                      </p:to>
                                    </p:set>
                                    <p:animEffect transition="in" filter="dissolve">
                                      <p:cBhvr>
                                        <p:cTn id="64" dur="500"/>
                                        <p:tgtEl>
                                          <p:spTgt spid="68"/>
                                        </p:tgtEl>
                                      </p:cBhvr>
                                    </p:animEffect>
                                  </p:childTnLst>
                                </p:cTn>
                              </p:par>
                              <p:par>
                                <p:cTn id="65" presetID="9" presetClass="entr" presetSubtype="0" fill="hold" nodeType="withEffect">
                                  <p:stCondLst>
                                    <p:cond delay="0"/>
                                  </p:stCondLst>
                                  <p:childTnLst>
                                    <p:set>
                                      <p:cBhvr>
                                        <p:cTn id="66" dur="1" fill="hold">
                                          <p:stCondLst>
                                            <p:cond delay="0"/>
                                          </p:stCondLst>
                                        </p:cTn>
                                        <p:tgtEl>
                                          <p:spTgt spid="66"/>
                                        </p:tgtEl>
                                        <p:attrNameLst>
                                          <p:attrName>style.visibility</p:attrName>
                                        </p:attrNameLst>
                                      </p:cBhvr>
                                      <p:to>
                                        <p:strVal val="visible"/>
                                      </p:to>
                                    </p:set>
                                    <p:animEffect transition="in" filter="dissolve">
                                      <p:cBhvr>
                                        <p:cTn id="67" dur="500"/>
                                        <p:tgtEl>
                                          <p:spTgt spid="66"/>
                                        </p:tgtEl>
                                      </p:cBhvr>
                                    </p:animEffect>
                                  </p:childTnLst>
                                </p:cTn>
                              </p:par>
                              <p:par>
                                <p:cTn id="68" presetID="9" presetClass="entr" presetSubtype="0" fill="hold" grpId="0" nodeType="withEffect">
                                  <p:stCondLst>
                                    <p:cond delay="0"/>
                                  </p:stCondLst>
                                  <p:childTnLst>
                                    <p:set>
                                      <p:cBhvr>
                                        <p:cTn id="69" dur="1" fill="hold">
                                          <p:stCondLst>
                                            <p:cond delay="0"/>
                                          </p:stCondLst>
                                        </p:cTn>
                                        <p:tgtEl>
                                          <p:spTgt spid="72"/>
                                        </p:tgtEl>
                                        <p:attrNameLst>
                                          <p:attrName>style.visibility</p:attrName>
                                        </p:attrNameLst>
                                      </p:cBhvr>
                                      <p:to>
                                        <p:strVal val="visible"/>
                                      </p:to>
                                    </p:set>
                                    <p:animEffect transition="in" filter="dissolve">
                                      <p:cBhvr>
                                        <p:cTn id="70" dur="500"/>
                                        <p:tgtEl>
                                          <p:spTgt spid="72"/>
                                        </p:tgtEl>
                                      </p:cBhvr>
                                    </p:animEffect>
                                  </p:childTnLst>
                                </p:cTn>
                              </p:par>
                            </p:childTnLst>
                          </p:cTn>
                        </p:par>
                      </p:childTnLst>
                    </p:cTn>
                  </p:par>
                  <p:par>
                    <p:cTn id="71" fill="hold">
                      <p:stCondLst>
                        <p:cond delay="indefinite"/>
                      </p:stCondLst>
                      <p:childTnLst>
                        <p:par>
                          <p:cTn id="72" fill="hold">
                            <p:stCondLst>
                              <p:cond delay="0"/>
                            </p:stCondLst>
                            <p:childTnLst>
                              <p:par>
                                <p:cTn id="73" presetID="9" presetClass="entr" presetSubtype="0" fill="hold" nodeType="clickEffect">
                                  <p:stCondLst>
                                    <p:cond delay="0"/>
                                  </p:stCondLst>
                                  <p:childTnLst>
                                    <p:set>
                                      <p:cBhvr>
                                        <p:cTn id="74" dur="1" fill="hold">
                                          <p:stCondLst>
                                            <p:cond delay="0"/>
                                          </p:stCondLst>
                                        </p:cTn>
                                        <p:tgtEl>
                                          <p:spTgt spid="73"/>
                                        </p:tgtEl>
                                        <p:attrNameLst>
                                          <p:attrName>style.visibility</p:attrName>
                                        </p:attrNameLst>
                                      </p:cBhvr>
                                      <p:to>
                                        <p:strVal val="visible"/>
                                      </p:to>
                                    </p:set>
                                    <p:animEffect transition="in" filter="dissolve">
                                      <p:cBhvr>
                                        <p:cTn id="75" dur="500"/>
                                        <p:tgtEl>
                                          <p:spTgt spid="73"/>
                                        </p:tgtEl>
                                      </p:cBhvr>
                                    </p:animEffect>
                                  </p:childTnLst>
                                </p:cTn>
                              </p:par>
                              <p:par>
                                <p:cTn id="76" presetID="9" presetClass="entr" presetSubtype="0" fill="hold" grpId="0" nodeType="withEffect">
                                  <p:stCondLst>
                                    <p:cond delay="0"/>
                                  </p:stCondLst>
                                  <p:childTnLst>
                                    <p:set>
                                      <p:cBhvr>
                                        <p:cTn id="77" dur="1" fill="hold">
                                          <p:stCondLst>
                                            <p:cond delay="0"/>
                                          </p:stCondLst>
                                        </p:cTn>
                                        <p:tgtEl>
                                          <p:spTgt spid="74"/>
                                        </p:tgtEl>
                                        <p:attrNameLst>
                                          <p:attrName>style.visibility</p:attrName>
                                        </p:attrNameLst>
                                      </p:cBhvr>
                                      <p:to>
                                        <p:strVal val="visible"/>
                                      </p:to>
                                    </p:set>
                                    <p:animEffect transition="in" filter="dissolve">
                                      <p:cBhvr>
                                        <p:cTn id="78" dur="500"/>
                                        <p:tgtEl>
                                          <p:spTgt spid="74"/>
                                        </p:tgtEl>
                                      </p:cBhvr>
                                    </p:animEffect>
                                  </p:childTnLst>
                                </p:cTn>
                              </p:par>
                              <p:par>
                                <p:cTn id="79" presetID="9" presetClass="entr" presetSubtype="0" fill="hold" nodeType="withEffect">
                                  <p:stCondLst>
                                    <p:cond delay="0"/>
                                  </p:stCondLst>
                                  <p:childTnLst>
                                    <p:set>
                                      <p:cBhvr>
                                        <p:cTn id="80" dur="1" fill="hold">
                                          <p:stCondLst>
                                            <p:cond delay="0"/>
                                          </p:stCondLst>
                                        </p:cTn>
                                        <p:tgtEl>
                                          <p:spTgt spid="75"/>
                                        </p:tgtEl>
                                        <p:attrNameLst>
                                          <p:attrName>style.visibility</p:attrName>
                                        </p:attrNameLst>
                                      </p:cBhvr>
                                      <p:to>
                                        <p:strVal val="visible"/>
                                      </p:to>
                                    </p:set>
                                    <p:animEffect transition="in" filter="dissolve">
                                      <p:cBhvr>
                                        <p:cTn id="81" dur="500"/>
                                        <p:tgtEl>
                                          <p:spTgt spid="75"/>
                                        </p:tgtEl>
                                      </p:cBhvr>
                                    </p:animEffect>
                                  </p:childTnLst>
                                </p:cTn>
                              </p:par>
                              <p:par>
                                <p:cTn id="82" presetID="9" presetClass="entr" presetSubtype="0" fill="hold" grpId="0" nodeType="withEffect">
                                  <p:stCondLst>
                                    <p:cond delay="0"/>
                                  </p:stCondLst>
                                  <p:childTnLst>
                                    <p:set>
                                      <p:cBhvr>
                                        <p:cTn id="83" dur="1" fill="hold">
                                          <p:stCondLst>
                                            <p:cond delay="0"/>
                                          </p:stCondLst>
                                        </p:cTn>
                                        <p:tgtEl>
                                          <p:spTgt spid="76"/>
                                        </p:tgtEl>
                                        <p:attrNameLst>
                                          <p:attrName>style.visibility</p:attrName>
                                        </p:attrNameLst>
                                      </p:cBhvr>
                                      <p:to>
                                        <p:strVal val="visible"/>
                                      </p:to>
                                    </p:set>
                                    <p:animEffect transition="in" filter="dissolve">
                                      <p:cBhvr>
                                        <p:cTn id="84" dur="500"/>
                                        <p:tgtEl>
                                          <p:spTgt spid="76"/>
                                        </p:tgtEl>
                                      </p:cBhvr>
                                    </p:animEffect>
                                  </p:childTnLst>
                                </p:cTn>
                              </p:par>
                            </p:childTnLst>
                          </p:cTn>
                        </p:par>
                      </p:childTnLst>
                    </p:cTn>
                  </p:par>
                  <p:par>
                    <p:cTn id="85" fill="hold">
                      <p:stCondLst>
                        <p:cond delay="indefinite"/>
                      </p:stCondLst>
                      <p:childTnLst>
                        <p:par>
                          <p:cTn id="86" fill="hold">
                            <p:stCondLst>
                              <p:cond delay="0"/>
                            </p:stCondLst>
                            <p:childTnLst>
                              <p:par>
                                <p:cTn id="87" presetID="9" presetClass="entr" presetSubtype="0" fill="hold" nodeType="clickEffect">
                                  <p:stCondLst>
                                    <p:cond delay="0"/>
                                  </p:stCondLst>
                                  <p:childTnLst>
                                    <p:set>
                                      <p:cBhvr>
                                        <p:cTn id="88" dur="1" fill="hold">
                                          <p:stCondLst>
                                            <p:cond delay="0"/>
                                          </p:stCondLst>
                                        </p:cTn>
                                        <p:tgtEl>
                                          <p:spTgt spid="78"/>
                                        </p:tgtEl>
                                        <p:attrNameLst>
                                          <p:attrName>style.visibility</p:attrName>
                                        </p:attrNameLst>
                                      </p:cBhvr>
                                      <p:to>
                                        <p:strVal val="visible"/>
                                      </p:to>
                                    </p:set>
                                    <p:animEffect transition="in" filter="dissolve">
                                      <p:cBhvr>
                                        <p:cTn id="89" dur="500"/>
                                        <p:tgtEl>
                                          <p:spTgt spid="78"/>
                                        </p:tgtEl>
                                      </p:cBhvr>
                                    </p:animEffect>
                                  </p:childTnLst>
                                </p:cTn>
                              </p:par>
                              <p:par>
                                <p:cTn id="90" presetID="9" presetClass="entr" presetSubtype="0" fill="hold" grpId="0" nodeType="withEffect">
                                  <p:stCondLst>
                                    <p:cond delay="0"/>
                                  </p:stCondLst>
                                  <p:childTnLst>
                                    <p:set>
                                      <p:cBhvr>
                                        <p:cTn id="91" dur="1" fill="hold">
                                          <p:stCondLst>
                                            <p:cond delay="0"/>
                                          </p:stCondLst>
                                        </p:cTn>
                                        <p:tgtEl>
                                          <p:spTgt spid="77"/>
                                        </p:tgtEl>
                                        <p:attrNameLst>
                                          <p:attrName>style.visibility</p:attrName>
                                        </p:attrNameLst>
                                      </p:cBhvr>
                                      <p:to>
                                        <p:strVal val="visible"/>
                                      </p:to>
                                    </p:set>
                                    <p:animEffect transition="in" filter="dissolve">
                                      <p:cBhvr>
                                        <p:cTn id="92" dur="500"/>
                                        <p:tgtEl>
                                          <p:spTgt spid="77"/>
                                        </p:tgtEl>
                                      </p:cBhvr>
                                    </p:animEffect>
                                  </p:childTnLst>
                                </p:cTn>
                              </p:par>
                              <p:par>
                                <p:cTn id="93" presetID="9" presetClass="entr" presetSubtype="0" fill="hold" nodeType="withEffect">
                                  <p:stCondLst>
                                    <p:cond delay="0"/>
                                  </p:stCondLst>
                                  <p:childTnLst>
                                    <p:set>
                                      <p:cBhvr>
                                        <p:cTn id="94" dur="1" fill="hold">
                                          <p:stCondLst>
                                            <p:cond delay="0"/>
                                          </p:stCondLst>
                                        </p:cTn>
                                        <p:tgtEl>
                                          <p:spTgt spid="79"/>
                                        </p:tgtEl>
                                        <p:attrNameLst>
                                          <p:attrName>style.visibility</p:attrName>
                                        </p:attrNameLst>
                                      </p:cBhvr>
                                      <p:to>
                                        <p:strVal val="visible"/>
                                      </p:to>
                                    </p:set>
                                    <p:animEffect transition="in" filter="dissolve">
                                      <p:cBhvr>
                                        <p:cTn id="95" dur="500"/>
                                        <p:tgtEl>
                                          <p:spTgt spid="79"/>
                                        </p:tgtEl>
                                      </p:cBhvr>
                                    </p:animEffect>
                                  </p:childTnLst>
                                </p:cTn>
                              </p:par>
                              <p:par>
                                <p:cTn id="96" presetID="9" presetClass="entr" presetSubtype="0" fill="hold" grpId="0" nodeType="withEffect">
                                  <p:stCondLst>
                                    <p:cond delay="0"/>
                                  </p:stCondLst>
                                  <p:childTnLst>
                                    <p:set>
                                      <p:cBhvr>
                                        <p:cTn id="97" dur="1" fill="hold">
                                          <p:stCondLst>
                                            <p:cond delay="0"/>
                                          </p:stCondLst>
                                        </p:cTn>
                                        <p:tgtEl>
                                          <p:spTgt spid="80"/>
                                        </p:tgtEl>
                                        <p:attrNameLst>
                                          <p:attrName>style.visibility</p:attrName>
                                        </p:attrNameLst>
                                      </p:cBhvr>
                                      <p:to>
                                        <p:strVal val="visible"/>
                                      </p:to>
                                    </p:set>
                                    <p:animEffect transition="in" filter="dissolve">
                                      <p:cBhvr>
                                        <p:cTn id="98" dur="500"/>
                                        <p:tgtEl>
                                          <p:spTgt spid="80"/>
                                        </p:tgtEl>
                                      </p:cBhvr>
                                    </p:animEffect>
                                  </p:childTnLst>
                                </p:cTn>
                              </p:par>
                            </p:childTnLst>
                          </p:cTn>
                        </p:par>
                      </p:childTnLst>
                    </p:cTn>
                  </p:par>
                  <p:par>
                    <p:cTn id="99" fill="hold">
                      <p:stCondLst>
                        <p:cond delay="indefinite"/>
                      </p:stCondLst>
                      <p:childTnLst>
                        <p:par>
                          <p:cTn id="100" fill="hold">
                            <p:stCondLst>
                              <p:cond delay="0"/>
                            </p:stCondLst>
                            <p:childTnLst>
                              <p:par>
                                <p:cTn id="101" presetID="9" presetClass="entr" presetSubtype="0" fill="hold" nodeType="clickEffect">
                                  <p:stCondLst>
                                    <p:cond delay="0"/>
                                  </p:stCondLst>
                                  <p:childTnLst>
                                    <p:set>
                                      <p:cBhvr>
                                        <p:cTn id="102" dur="1" fill="hold">
                                          <p:stCondLst>
                                            <p:cond delay="0"/>
                                          </p:stCondLst>
                                        </p:cTn>
                                        <p:tgtEl>
                                          <p:spTgt spid="85"/>
                                        </p:tgtEl>
                                        <p:attrNameLst>
                                          <p:attrName>style.visibility</p:attrName>
                                        </p:attrNameLst>
                                      </p:cBhvr>
                                      <p:to>
                                        <p:strVal val="visible"/>
                                      </p:to>
                                    </p:set>
                                    <p:animEffect transition="in" filter="dissolve">
                                      <p:cBhvr>
                                        <p:cTn id="103" dur="500"/>
                                        <p:tgtEl>
                                          <p:spTgt spid="85"/>
                                        </p:tgtEl>
                                      </p:cBhvr>
                                    </p:animEffect>
                                  </p:childTnLst>
                                </p:cTn>
                              </p:par>
                              <p:par>
                                <p:cTn id="104" presetID="9" presetClass="entr" presetSubtype="0" fill="hold" nodeType="withEffect">
                                  <p:stCondLst>
                                    <p:cond delay="0"/>
                                  </p:stCondLst>
                                  <p:childTnLst>
                                    <p:set>
                                      <p:cBhvr>
                                        <p:cTn id="105" dur="1" fill="hold">
                                          <p:stCondLst>
                                            <p:cond delay="0"/>
                                          </p:stCondLst>
                                        </p:cTn>
                                        <p:tgtEl>
                                          <p:spTgt spid="84"/>
                                        </p:tgtEl>
                                        <p:attrNameLst>
                                          <p:attrName>style.visibility</p:attrName>
                                        </p:attrNameLst>
                                      </p:cBhvr>
                                      <p:to>
                                        <p:strVal val="visible"/>
                                      </p:to>
                                    </p:set>
                                    <p:animEffect transition="in" filter="dissolve">
                                      <p:cBhvr>
                                        <p:cTn id="106" dur="500"/>
                                        <p:tgtEl>
                                          <p:spTgt spid="84"/>
                                        </p:tgtEl>
                                      </p:cBhvr>
                                    </p:animEffect>
                                  </p:childTnLst>
                                </p:cTn>
                              </p:par>
                              <p:par>
                                <p:cTn id="107" presetID="9" presetClass="entr" presetSubtype="0" fill="hold" grpId="0" nodeType="withEffect">
                                  <p:stCondLst>
                                    <p:cond delay="0"/>
                                  </p:stCondLst>
                                  <p:childTnLst>
                                    <p:set>
                                      <p:cBhvr>
                                        <p:cTn id="108" dur="1" fill="hold">
                                          <p:stCondLst>
                                            <p:cond delay="0"/>
                                          </p:stCondLst>
                                        </p:cTn>
                                        <p:tgtEl>
                                          <p:spTgt spid="83"/>
                                        </p:tgtEl>
                                        <p:attrNameLst>
                                          <p:attrName>style.visibility</p:attrName>
                                        </p:attrNameLst>
                                      </p:cBhvr>
                                      <p:to>
                                        <p:strVal val="visible"/>
                                      </p:to>
                                    </p:set>
                                    <p:animEffect transition="in" filter="dissolve">
                                      <p:cBhvr>
                                        <p:cTn id="109" dur="500"/>
                                        <p:tgtEl>
                                          <p:spTgt spid="83"/>
                                        </p:tgtEl>
                                      </p:cBhvr>
                                    </p:animEffect>
                                  </p:childTnLst>
                                </p:cTn>
                              </p:par>
                            </p:childTnLst>
                          </p:cTn>
                        </p:par>
                      </p:childTnLst>
                    </p:cTn>
                  </p:par>
                  <p:par>
                    <p:cTn id="110" fill="hold">
                      <p:stCondLst>
                        <p:cond delay="indefinite"/>
                      </p:stCondLst>
                      <p:childTnLst>
                        <p:par>
                          <p:cTn id="111" fill="hold">
                            <p:stCondLst>
                              <p:cond delay="0"/>
                            </p:stCondLst>
                            <p:childTnLst>
                              <p:par>
                                <p:cTn id="112" presetID="1" presetClass="entr" presetSubtype="0" fill="hold" nodeType="clickEffect">
                                  <p:stCondLst>
                                    <p:cond delay="0"/>
                                  </p:stCondLst>
                                  <p:childTnLst>
                                    <p:set>
                                      <p:cBhvr>
                                        <p:cTn id="113" dur="1" fill="hold">
                                          <p:stCondLst>
                                            <p:cond delay="0"/>
                                          </p:stCondLst>
                                        </p:cTn>
                                        <p:tgtEl>
                                          <p:spTgt spid="82">
                                            <p:txEl>
                                              <p:pRg st="0" end="0"/>
                                            </p:txEl>
                                          </p:spTgt>
                                        </p:tgtEl>
                                        <p:attrNameLst>
                                          <p:attrName>style.visibility</p:attrName>
                                        </p:attrNameLst>
                                      </p:cBhvr>
                                      <p:to>
                                        <p:strVal val="visible"/>
                                      </p:to>
                                    </p:set>
                                  </p:childTnLst>
                                </p:cTn>
                              </p:par>
                              <p:par>
                                <p:cTn id="114" presetID="1" presetClass="entr" presetSubtype="0" fill="hold" nodeType="withEffect">
                                  <p:stCondLst>
                                    <p:cond delay="0"/>
                                  </p:stCondLst>
                                  <p:childTnLst>
                                    <p:set>
                                      <p:cBhvr>
                                        <p:cTn id="115" dur="1" fill="hold">
                                          <p:stCondLst>
                                            <p:cond delay="0"/>
                                          </p:stCondLst>
                                        </p:cTn>
                                        <p:tgtEl>
                                          <p:spTgt spid="82">
                                            <p:txEl>
                                              <p:pRg st="1" end="1"/>
                                            </p:txEl>
                                          </p:spTgt>
                                        </p:tgtEl>
                                        <p:attrNameLst>
                                          <p:attrName>style.visibility</p:attrName>
                                        </p:attrNameLst>
                                      </p:cBhvr>
                                      <p:to>
                                        <p:strVal val="visible"/>
                                      </p:to>
                                    </p:set>
                                  </p:childTnLst>
                                </p:cTn>
                              </p:par>
                              <p:par>
                                <p:cTn id="116" presetID="1" presetClass="entr" presetSubtype="0" fill="hold" nodeType="withEffect">
                                  <p:stCondLst>
                                    <p:cond delay="0"/>
                                  </p:stCondLst>
                                  <p:childTnLst>
                                    <p:set>
                                      <p:cBhvr>
                                        <p:cTn id="117" dur="1" fill="hold">
                                          <p:stCondLst>
                                            <p:cond delay="0"/>
                                          </p:stCondLst>
                                        </p:cTn>
                                        <p:tgtEl>
                                          <p:spTgt spid="8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animBg="1"/>
      <p:bldP spid="23" grpId="0"/>
      <p:bldP spid="27" grpId="0"/>
      <p:bldP spid="32" grpId="0" animBg="1"/>
      <p:bldP spid="36" grpId="0"/>
      <p:bldP spid="40" grpId="0" animBg="1"/>
      <p:bldP spid="47" grpId="0"/>
      <p:bldP spid="68" grpId="0" animBg="1"/>
      <p:bldP spid="72" grpId="0"/>
      <p:bldP spid="74" grpId="0" animBg="1"/>
      <p:bldP spid="76" grpId="0"/>
      <p:bldP spid="77" grpId="0" animBg="1"/>
      <p:bldP spid="80" grpId="0"/>
      <p:bldP spid="8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Event Selection Algorithms</a:t>
            </a:r>
            <a:endParaRPr lang="en-US" dirty="0"/>
          </a:p>
        </p:txBody>
      </p:sp>
      <p:sp>
        <p:nvSpPr>
          <p:cNvPr id="3" name="Content Placeholder 2"/>
          <p:cNvSpPr>
            <a:spLocks noGrp="1"/>
          </p:cNvSpPr>
          <p:nvPr>
            <p:ph idx="1"/>
          </p:nvPr>
        </p:nvSpPr>
        <p:spPr>
          <a:xfrm>
            <a:off x="457200" y="1188722"/>
            <a:ext cx="8229600" cy="5250139"/>
          </a:xfrm>
        </p:spPr>
        <p:txBody>
          <a:bodyPr>
            <a:normAutofit fontScale="92500" lnSpcReduction="20000"/>
          </a:bodyPr>
          <a:lstStyle/>
          <a:p>
            <a:r>
              <a:rPr lang="en-US" dirty="0" smtClean="0"/>
              <a:t>Frequency</a:t>
            </a:r>
          </a:p>
          <a:p>
            <a:pPr lvl="1"/>
            <a:r>
              <a:rPr lang="en-US" dirty="0" smtClean="0"/>
              <a:t>Selects event that has been selected least often</a:t>
            </a:r>
          </a:p>
          <a:p>
            <a:pPr lvl="1"/>
            <a:r>
              <a:rPr lang="en-US" dirty="0" smtClean="0"/>
              <a:t>Drawback: deterministic =&gt; unfair</a:t>
            </a:r>
          </a:p>
          <a:p>
            <a:endParaRPr lang="en-US" dirty="0" smtClean="0"/>
          </a:p>
          <a:p>
            <a:r>
              <a:rPr lang="en-US" dirty="0" err="1" smtClean="0"/>
              <a:t>UniformRandom</a:t>
            </a:r>
            <a:endParaRPr lang="en-US" dirty="0" smtClean="0"/>
          </a:p>
          <a:p>
            <a:pPr lvl="1"/>
            <a:r>
              <a:rPr lang="en-US" dirty="0" smtClean="0"/>
              <a:t>Selects event uniformly at random</a:t>
            </a:r>
          </a:p>
          <a:p>
            <a:pPr lvl="1"/>
            <a:r>
              <a:rPr lang="en-US" dirty="0" smtClean="0"/>
              <a:t>Drawback: does not consider domain knowledge; no </a:t>
            </a:r>
            <a:r>
              <a:rPr lang="en-US" dirty="0"/>
              <a:t>distinction </a:t>
            </a:r>
            <a:r>
              <a:rPr lang="en-US" dirty="0" smtClean="0"/>
              <a:t>of UI vs. </a:t>
            </a:r>
            <a:r>
              <a:rPr lang="en-US" dirty="0"/>
              <a:t>system </a:t>
            </a:r>
            <a:r>
              <a:rPr lang="en-US" dirty="0" smtClean="0"/>
              <a:t>events, contexts </a:t>
            </a:r>
            <a:r>
              <a:rPr lang="en-US" dirty="0"/>
              <a:t>in which event </a:t>
            </a:r>
            <a:r>
              <a:rPr lang="en-US" dirty="0" smtClean="0"/>
              <a:t>occurs, frequent vs. rare events</a:t>
            </a:r>
          </a:p>
          <a:p>
            <a:endParaRPr lang="en-US" dirty="0" smtClean="0"/>
          </a:p>
          <a:p>
            <a:r>
              <a:rPr lang="en-US" dirty="0" err="1" smtClean="0"/>
              <a:t>BiasedRandom</a:t>
            </a:r>
            <a:endParaRPr lang="en-US" dirty="0" smtClean="0"/>
          </a:p>
          <a:p>
            <a:pPr lvl="1"/>
            <a:r>
              <a:rPr lang="en-US" dirty="0" smtClean="0"/>
              <a:t>Combines benefits of above without drawbacks </a:t>
            </a:r>
          </a:p>
          <a:p>
            <a:pPr lvl="1"/>
            <a:endParaRPr lang="en-US" dirty="0" smtClean="0"/>
          </a:p>
          <a:p>
            <a:pPr lvl="1"/>
            <a:endParaRPr lang="en-US" dirty="0"/>
          </a:p>
        </p:txBody>
      </p:sp>
      <p:sp>
        <p:nvSpPr>
          <p:cNvPr id="4" name="Slide Number Placeholder 3"/>
          <p:cNvSpPr>
            <a:spLocks noGrp="1"/>
          </p:cNvSpPr>
          <p:nvPr>
            <p:ph type="sldNum" sz="quarter" idx="12"/>
          </p:nvPr>
        </p:nvSpPr>
        <p:spPr/>
        <p:txBody>
          <a:bodyPr/>
          <a:lstStyle/>
          <a:p>
            <a:fld id="{2AC9578B-FB7A-1A4A-83D3-84D181B0B720}" type="slidenum">
              <a:rPr lang="en-US" smtClean="0"/>
              <a:t>12</a:t>
            </a:fld>
            <a:endParaRPr lang="en-US"/>
          </a:p>
        </p:txBody>
      </p:sp>
    </p:spTree>
    <p:extLst>
      <p:ext uri="{BB962C8B-B14F-4D97-AF65-F5344CB8AC3E}">
        <p14:creationId xmlns:p14="http://schemas.microsoft.com/office/powerpoint/2010/main" val="38431082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BiasedRandom</a:t>
            </a:r>
            <a:r>
              <a:rPr lang="en-US" dirty="0" smtClean="0"/>
              <a:t> Event Selection Algorithm</a:t>
            </a:r>
            <a:endParaRPr lang="en-US" dirty="0"/>
          </a:p>
        </p:txBody>
      </p:sp>
      <p:sp>
        <p:nvSpPr>
          <p:cNvPr id="3" name="Content Placeholder 2"/>
          <p:cNvSpPr>
            <a:spLocks noGrp="1"/>
          </p:cNvSpPr>
          <p:nvPr>
            <p:ph idx="1"/>
          </p:nvPr>
        </p:nvSpPr>
        <p:spPr>
          <a:xfrm>
            <a:off x="457199" y="1188721"/>
            <a:ext cx="8333073" cy="5272419"/>
          </a:xfrm>
        </p:spPr>
        <p:txBody>
          <a:bodyPr>
            <a:normAutofit fontScale="92500" lnSpcReduction="20000"/>
          </a:bodyPr>
          <a:lstStyle/>
          <a:p>
            <a:r>
              <a:rPr lang="en-US" dirty="0" smtClean="0"/>
              <a:t>Global map </a:t>
            </a:r>
            <a:r>
              <a:rPr lang="en-US" b="1" dirty="0" smtClean="0"/>
              <a:t>G(e, S)</a:t>
            </a:r>
            <a:r>
              <a:rPr lang="en-US" dirty="0" smtClean="0"/>
              <a:t> tracks number of times </a:t>
            </a:r>
            <a:r>
              <a:rPr lang="en-US" b="1" dirty="0" smtClean="0"/>
              <a:t>e</a:t>
            </a:r>
            <a:r>
              <a:rPr lang="en-US" dirty="0" smtClean="0"/>
              <a:t> is selected in context </a:t>
            </a:r>
            <a:r>
              <a:rPr lang="en-US" b="1" dirty="0" smtClean="0"/>
              <a:t>S</a:t>
            </a:r>
          </a:p>
          <a:p>
            <a:pPr lvl="1"/>
            <a:r>
              <a:rPr lang="en-US" dirty="0" smtClean="0"/>
              <a:t>Context = set of events relevant when </a:t>
            </a:r>
            <a:r>
              <a:rPr lang="en-US" b="1" dirty="0" smtClean="0"/>
              <a:t>e</a:t>
            </a:r>
            <a:r>
              <a:rPr lang="en-US" dirty="0" smtClean="0"/>
              <a:t> is selected</a:t>
            </a:r>
          </a:p>
          <a:p>
            <a:endParaRPr lang="en-US" sz="2600" dirty="0" smtClean="0"/>
          </a:p>
          <a:p>
            <a:r>
              <a:rPr lang="en-US" dirty="0" smtClean="0"/>
              <a:t>Local map </a:t>
            </a:r>
            <a:r>
              <a:rPr lang="en-US" b="1" dirty="0" smtClean="0"/>
              <a:t>L(e)</a:t>
            </a:r>
            <a:r>
              <a:rPr lang="en-US" dirty="0" smtClean="0"/>
              <a:t> computed to select next event from relevant set </a:t>
            </a:r>
            <a:r>
              <a:rPr lang="en-US" b="1" dirty="0" smtClean="0"/>
              <a:t>S</a:t>
            </a:r>
          </a:p>
          <a:p>
            <a:pPr lvl="1"/>
            <a:r>
              <a:rPr lang="en-US" dirty="0" smtClean="0"/>
              <a:t>Initialize: </a:t>
            </a:r>
            <a:r>
              <a:rPr lang="en-US" b="1" dirty="0" smtClean="0"/>
              <a:t>L(e)</a:t>
            </a:r>
            <a:r>
              <a:rPr lang="en-US" dirty="0"/>
              <a:t> </a:t>
            </a:r>
            <a:r>
              <a:rPr lang="en-US" dirty="0" smtClean="0"/>
              <a:t>to 0 for each </a:t>
            </a:r>
            <a:r>
              <a:rPr lang="en-US" b="1" dirty="0" smtClean="0"/>
              <a:t>e </a:t>
            </a:r>
            <a:r>
              <a:rPr lang="en-US" dirty="0" smtClean="0"/>
              <a:t>in</a:t>
            </a:r>
            <a:r>
              <a:rPr lang="en-US" b="1" dirty="0" smtClean="0"/>
              <a:t> S</a:t>
            </a:r>
          </a:p>
          <a:p>
            <a:pPr lvl="1"/>
            <a:r>
              <a:rPr lang="en-US" dirty="0" smtClean="0"/>
              <a:t>Repeat:</a:t>
            </a:r>
          </a:p>
          <a:p>
            <a:pPr lvl="2"/>
            <a:r>
              <a:rPr lang="en-US" sz="2800" dirty="0" smtClean="0"/>
              <a:t>Pick an </a:t>
            </a:r>
            <a:r>
              <a:rPr lang="en-US" sz="2800" b="1" dirty="0" smtClean="0"/>
              <a:t>e </a:t>
            </a:r>
            <a:r>
              <a:rPr lang="en-US" sz="2800" dirty="0" smtClean="0"/>
              <a:t>in</a:t>
            </a:r>
            <a:r>
              <a:rPr lang="en-US" sz="2800" b="1" dirty="0" smtClean="0"/>
              <a:t> S</a:t>
            </a:r>
            <a:r>
              <a:rPr lang="en-US" sz="2800" dirty="0" smtClean="0"/>
              <a:t> uniformly at random</a:t>
            </a:r>
          </a:p>
          <a:p>
            <a:pPr lvl="2"/>
            <a:r>
              <a:rPr lang="en-US" sz="2800" dirty="0" smtClean="0"/>
              <a:t>If </a:t>
            </a:r>
            <a:r>
              <a:rPr lang="en-US" sz="2800" b="1" dirty="0" smtClean="0"/>
              <a:t>L(e) = G(e, S)</a:t>
            </a:r>
            <a:r>
              <a:rPr lang="en-US" sz="2800" dirty="0" smtClean="0"/>
              <a:t> increment </a:t>
            </a:r>
            <a:r>
              <a:rPr lang="en-US" sz="2800" b="1" dirty="0" smtClean="0"/>
              <a:t>G(e, S)</a:t>
            </a:r>
            <a:r>
              <a:rPr lang="en-US" sz="2800" dirty="0" smtClean="0"/>
              <a:t> and return </a:t>
            </a:r>
            <a:r>
              <a:rPr lang="en-US" sz="2800" b="1" dirty="0" smtClean="0"/>
              <a:t>e</a:t>
            </a:r>
            <a:r>
              <a:rPr lang="en-US" sz="2800" dirty="0" smtClean="0"/>
              <a:t/>
            </a:r>
            <a:br>
              <a:rPr lang="en-US" sz="2800" dirty="0" smtClean="0"/>
            </a:br>
            <a:r>
              <a:rPr lang="en-US" sz="2800" dirty="0" smtClean="0"/>
              <a:t>else increment </a:t>
            </a:r>
            <a:r>
              <a:rPr lang="en-US" sz="2800" b="1" dirty="0" smtClean="0"/>
              <a:t>L(e)</a:t>
            </a:r>
          </a:p>
          <a:p>
            <a:endParaRPr lang="en-US" sz="2600" dirty="0" smtClean="0"/>
          </a:p>
          <a:p>
            <a:r>
              <a:rPr lang="en-US" dirty="0" smtClean="0"/>
              <a:t>Hallmark: No starvation</a:t>
            </a:r>
          </a:p>
        </p:txBody>
      </p:sp>
      <p:sp>
        <p:nvSpPr>
          <p:cNvPr id="4" name="Slide Number Placeholder 3"/>
          <p:cNvSpPr>
            <a:spLocks noGrp="1"/>
          </p:cNvSpPr>
          <p:nvPr>
            <p:ph type="sldNum" sz="quarter" idx="12"/>
          </p:nvPr>
        </p:nvSpPr>
        <p:spPr/>
        <p:txBody>
          <a:bodyPr/>
          <a:lstStyle/>
          <a:p>
            <a:fld id="{2AC9578B-FB7A-1A4A-83D3-84D181B0B720}" type="slidenum">
              <a:rPr lang="en-US" smtClean="0"/>
              <a:t>13</a:t>
            </a:fld>
            <a:endParaRPr lang="en-US"/>
          </a:p>
        </p:txBody>
      </p:sp>
    </p:spTree>
    <p:extLst>
      <p:ext uri="{BB962C8B-B14F-4D97-AF65-F5344CB8AC3E}">
        <p14:creationId xmlns:p14="http://schemas.microsoft.com/office/powerpoint/2010/main" val="40827871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of </a:t>
            </a:r>
            <a:r>
              <a:rPr lang="en-US" dirty="0" err="1" smtClean="0"/>
              <a:t>Dynodroid</a:t>
            </a:r>
            <a:endParaRPr lang="en-US" dirty="0"/>
          </a:p>
        </p:txBody>
      </p:sp>
      <p:sp>
        <p:nvSpPr>
          <p:cNvPr id="3" name="Content Placeholder 2"/>
          <p:cNvSpPr>
            <a:spLocks noGrp="1"/>
          </p:cNvSpPr>
          <p:nvPr>
            <p:ph idx="1"/>
          </p:nvPr>
        </p:nvSpPr>
        <p:spPr>
          <a:xfrm>
            <a:off x="390353" y="1188721"/>
            <a:ext cx="8422201" cy="5316979"/>
          </a:xfrm>
        </p:spPr>
        <p:txBody>
          <a:bodyPr>
            <a:normAutofit fontScale="85000" lnSpcReduction="20000"/>
          </a:bodyPr>
          <a:lstStyle/>
          <a:p>
            <a:r>
              <a:rPr lang="en-US" dirty="0" smtClean="0"/>
              <a:t>Implemented for Android 2.3.4 (Gingerbread)</a:t>
            </a:r>
          </a:p>
          <a:p>
            <a:pPr lvl="1"/>
            <a:r>
              <a:rPr lang="en-US" dirty="0" smtClean="0"/>
              <a:t>Covers 50% of all Android devices (March 2013)</a:t>
            </a:r>
          </a:p>
          <a:p>
            <a:endParaRPr lang="en-US" sz="1800" dirty="0" smtClean="0"/>
          </a:p>
          <a:p>
            <a:r>
              <a:rPr lang="en-US" dirty="0" smtClean="0"/>
              <a:t>Modified </a:t>
            </a:r>
            <a:r>
              <a:rPr lang="en-US" dirty="0"/>
              <a:t>~ 50 lines of the </a:t>
            </a:r>
            <a:r>
              <a:rPr lang="en-US" dirty="0" smtClean="0"/>
              <a:t>SDK</a:t>
            </a:r>
          </a:p>
          <a:p>
            <a:pPr marL="457200" lvl="1" indent="0">
              <a:buNone/>
            </a:pPr>
            <a:r>
              <a:rPr lang="en-US" kern="0" dirty="0" smtClean="0">
                <a:solidFill>
                  <a:sysClr val="windowText" lastClr="000000"/>
                </a:solidFill>
                <a:latin typeface="cmsy10"/>
                <a:ea typeface="cmsy10"/>
                <a:cs typeface="cmsy10"/>
              </a:rPr>
              <a:t>) </a:t>
            </a:r>
            <a:r>
              <a:rPr lang="en-US" dirty="0" smtClean="0"/>
              <a:t>Easy to port to other Android versions</a:t>
            </a:r>
          </a:p>
          <a:p>
            <a:endParaRPr lang="en-US" sz="1900" dirty="0" smtClean="0"/>
          </a:p>
          <a:p>
            <a:r>
              <a:rPr lang="en-US" dirty="0" smtClean="0"/>
              <a:t>Heavily used off-the-shelf tools</a:t>
            </a:r>
          </a:p>
          <a:p>
            <a:pPr lvl="1"/>
            <a:r>
              <a:rPr lang="en-US" dirty="0" err="1" smtClean="0"/>
              <a:t>HierarchyViewer</a:t>
            </a:r>
            <a:r>
              <a:rPr lang="en-US" dirty="0"/>
              <a:t> </a:t>
            </a:r>
            <a:r>
              <a:rPr lang="en-US" dirty="0" smtClean="0"/>
              <a:t>to observe UI events</a:t>
            </a:r>
          </a:p>
          <a:p>
            <a:pPr lvl="1"/>
            <a:r>
              <a:rPr lang="en-US" dirty="0" err="1" smtClean="0"/>
              <a:t>MonkeyRunner</a:t>
            </a:r>
            <a:r>
              <a:rPr lang="en-US" dirty="0" smtClean="0"/>
              <a:t> to execute UI events</a:t>
            </a:r>
          </a:p>
          <a:p>
            <a:pPr lvl="1"/>
            <a:r>
              <a:rPr lang="en-US" dirty="0" err="1" smtClean="0"/>
              <a:t>ActivityManager</a:t>
            </a:r>
            <a:r>
              <a:rPr lang="en-US" dirty="0" smtClean="0"/>
              <a:t> (am) to execute system events</a:t>
            </a:r>
          </a:p>
          <a:p>
            <a:pPr lvl="1"/>
            <a:r>
              <a:rPr lang="en-US" dirty="0" smtClean="0"/>
              <a:t>Emma to measure source code coverage</a:t>
            </a:r>
            <a:endParaRPr lang="en-US" dirty="0"/>
          </a:p>
          <a:p>
            <a:endParaRPr lang="en-US" sz="1900" dirty="0" smtClean="0"/>
          </a:p>
          <a:p>
            <a:r>
              <a:rPr lang="en-US" dirty="0" smtClean="0"/>
              <a:t>Comprises 16 </a:t>
            </a:r>
            <a:r>
              <a:rPr lang="en-US" dirty="0"/>
              <a:t>KLOC of </a:t>
            </a:r>
            <a:r>
              <a:rPr lang="en-US" dirty="0" smtClean="0"/>
              <a:t>Java</a:t>
            </a:r>
          </a:p>
          <a:p>
            <a:endParaRPr lang="en-US" sz="1900" dirty="0" smtClean="0"/>
          </a:p>
          <a:p>
            <a:r>
              <a:rPr lang="en-US" dirty="0" smtClean="0"/>
              <a:t>Open-source: </a:t>
            </a:r>
            <a:r>
              <a:rPr lang="fr-FR" dirty="0" smtClean="0">
                <a:hlinkClick r:id="rId2"/>
              </a:rPr>
              <a:t>http://dyno</a:t>
            </a:r>
            <a:r>
              <a:rPr lang="fr-FR" dirty="0">
                <a:hlinkClick r:id="rId2"/>
              </a:rPr>
              <a:t>-</a:t>
            </a:r>
            <a:r>
              <a:rPr lang="fr-FR" dirty="0" smtClean="0">
                <a:hlinkClick r:id="rId2"/>
              </a:rPr>
              <a:t>droid.googlecode.com</a:t>
            </a:r>
            <a:endParaRPr lang="fr-FR" dirty="0" smtClean="0"/>
          </a:p>
          <a:p>
            <a:pPr marL="0" indent="0">
              <a:buNone/>
            </a:pPr>
            <a:endParaRPr lang="fr-FR" dirty="0" smtClean="0"/>
          </a:p>
          <a:p>
            <a:pPr marL="0" indent="0">
              <a:buNone/>
            </a:pPr>
            <a:endParaRPr lang="en-US" dirty="0"/>
          </a:p>
        </p:txBody>
      </p:sp>
      <p:sp>
        <p:nvSpPr>
          <p:cNvPr id="4" name="Slide Number Placeholder 3"/>
          <p:cNvSpPr>
            <a:spLocks noGrp="1"/>
          </p:cNvSpPr>
          <p:nvPr>
            <p:ph type="sldNum" sz="quarter" idx="12"/>
          </p:nvPr>
        </p:nvSpPr>
        <p:spPr/>
        <p:txBody>
          <a:bodyPr/>
          <a:lstStyle/>
          <a:p>
            <a:fld id="{2AC9578B-FB7A-1A4A-83D3-84D181B0B720}" type="slidenum">
              <a:rPr lang="en-US" smtClean="0"/>
              <a:t>14</a:t>
            </a:fld>
            <a:endParaRPr lang="en-US"/>
          </a:p>
        </p:txBody>
      </p:sp>
    </p:spTree>
    <p:extLst>
      <p:ext uri="{BB962C8B-B14F-4D97-AF65-F5344CB8AC3E}">
        <p14:creationId xmlns:p14="http://schemas.microsoft.com/office/powerpoint/2010/main" val="17857050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 </a:t>
            </a:r>
            <a:r>
              <a:rPr lang="en-US" dirty="0" err="1" smtClean="0"/>
              <a:t>Dynodroid</a:t>
            </a:r>
            <a:r>
              <a:rPr lang="en-US" dirty="0" smtClean="0"/>
              <a:t> on </a:t>
            </a:r>
            <a:r>
              <a:rPr lang="en-US" dirty="0" err="1" smtClean="0"/>
              <a:t>Photostream</a:t>
            </a:r>
            <a:r>
              <a:rPr lang="en-US" dirty="0" smtClean="0"/>
              <a:t> App</a:t>
            </a:r>
            <a:endParaRPr lang="en-US" dirty="0"/>
          </a:p>
        </p:txBody>
      </p:sp>
      <p:sp>
        <p:nvSpPr>
          <p:cNvPr id="3" name="Content Placeholder 2"/>
          <p:cNvSpPr>
            <a:spLocks noGrp="1"/>
          </p:cNvSpPr>
          <p:nvPr>
            <p:ph idx="1"/>
          </p:nvPr>
        </p:nvSpPr>
        <p:spPr/>
        <p:txBody>
          <a:bodyPr/>
          <a:lstStyle/>
          <a:p>
            <a:pPr marL="0" indent="0" algn="ctr">
              <a:buNone/>
            </a:pPr>
            <a:endParaRPr lang="en-US" dirty="0" smtClean="0"/>
          </a:p>
          <a:p>
            <a:pPr marL="0" indent="0" algn="ctr">
              <a:buNone/>
            </a:pPr>
            <a:endParaRPr lang="en-US" dirty="0"/>
          </a:p>
          <a:p>
            <a:pPr marL="0" indent="0" algn="ctr">
              <a:buNone/>
            </a:pPr>
            <a:endParaRPr lang="en-US" dirty="0" smtClean="0"/>
          </a:p>
          <a:p>
            <a:pPr marL="0" indent="0" algn="ctr">
              <a:buNone/>
            </a:pPr>
            <a:r>
              <a:rPr lang="en-US" sz="6000" dirty="0" smtClean="0"/>
              <a:t>Demo</a:t>
            </a:r>
            <a:endParaRPr lang="en-US" sz="6000" dirty="0"/>
          </a:p>
        </p:txBody>
      </p:sp>
      <p:sp>
        <p:nvSpPr>
          <p:cNvPr id="4" name="Slide Number Placeholder 3"/>
          <p:cNvSpPr>
            <a:spLocks noGrp="1"/>
          </p:cNvSpPr>
          <p:nvPr>
            <p:ph type="sldNum" sz="quarter" idx="12"/>
          </p:nvPr>
        </p:nvSpPr>
        <p:spPr/>
        <p:txBody>
          <a:bodyPr/>
          <a:lstStyle/>
          <a:p>
            <a:fld id="{2AC9578B-FB7A-1A4A-83D3-84D181B0B720}" type="slidenum">
              <a:rPr lang="en-US" smtClean="0"/>
              <a:t>15</a:t>
            </a:fld>
            <a:endParaRPr lang="en-US"/>
          </a:p>
        </p:txBody>
      </p:sp>
      <p:pic>
        <p:nvPicPr>
          <p:cNvPr id="6" name="dynodroid_detail.m4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7189" r="6914"/>
          <a:stretch/>
        </p:blipFill>
        <p:spPr>
          <a:xfrm>
            <a:off x="657320" y="1068910"/>
            <a:ext cx="7854427" cy="5143500"/>
          </a:xfrm>
          <a:prstGeom prst="rect">
            <a:avLst/>
          </a:prstGeom>
        </p:spPr>
      </p:pic>
    </p:spTree>
    <p:extLst>
      <p:ext uri="{BB962C8B-B14F-4D97-AF65-F5344CB8AC3E}">
        <p14:creationId xmlns:p14="http://schemas.microsoft.com/office/powerpoint/2010/main" val="9118307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Study 1: App Code Coverage</a:t>
            </a:r>
            <a:endParaRPr lang="en-US" dirty="0"/>
          </a:p>
        </p:txBody>
      </p:sp>
      <p:sp>
        <p:nvSpPr>
          <p:cNvPr id="3" name="Content Placeholder 2"/>
          <p:cNvSpPr>
            <a:spLocks noGrp="1"/>
          </p:cNvSpPr>
          <p:nvPr>
            <p:ph idx="1"/>
          </p:nvPr>
        </p:nvSpPr>
        <p:spPr/>
        <p:txBody>
          <a:bodyPr>
            <a:normAutofit/>
          </a:bodyPr>
          <a:lstStyle/>
          <a:p>
            <a:r>
              <a:rPr lang="en-US" dirty="0" smtClean="0"/>
              <a:t>50 open-source apps from F-Droid</a:t>
            </a:r>
          </a:p>
          <a:p>
            <a:pPr lvl="1"/>
            <a:r>
              <a:rPr lang="en-US" dirty="0" smtClean="0"/>
              <a:t>SLOC ranging from 16 to 22K, mean of 2.7K</a:t>
            </a:r>
          </a:p>
          <a:p>
            <a:endParaRPr lang="en-US" sz="2000" dirty="0" smtClean="0"/>
          </a:p>
          <a:p>
            <a:r>
              <a:rPr lang="en-US" dirty="0" smtClean="0"/>
              <a:t>Evaluated Approaches:</a:t>
            </a:r>
          </a:p>
          <a:p>
            <a:pPr lvl="1"/>
            <a:r>
              <a:rPr lang="en-US" dirty="0" err="1" smtClean="0"/>
              <a:t>Dynodroid</a:t>
            </a:r>
            <a:r>
              <a:rPr lang="en-US" dirty="0" smtClean="0"/>
              <a:t> (various configurations)</a:t>
            </a:r>
          </a:p>
          <a:p>
            <a:pPr lvl="1"/>
            <a:r>
              <a:rPr lang="en-US" dirty="0" smtClean="0"/>
              <a:t>Monkey fuzz testing tool</a:t>
            </a:r>
          </a:p>
          <a:p>
            <a:pPr lvl="1"/>
            <a:r>
              <a:rPr lang="en-US" dirty="0" smtClean="0"/>
              <a:t>Expert human users</a:t>
            </a:r>
          </a:p>
          <a:p>
            <a:pPr lvl="2"/>
            <a:r>
              <a:rPr lang="en-US" dirty="0" smtClean="0"/>
              <a:t>Ten graduate students at Georgia Tech</a:t>
            </a:r>
          </a:p>
          <a:p>
            <a:pPr lvl="2"/>
            <a:r>
              <a:rPr lang="en-US" dirty="0" smtClean="0"/>
              <a:t>All familiar with Android development</a:t>
            </a:r>
          </a:p>
          <a:p>
            <a:endParaRPr lang="en-US" dirty="0"/>
          </a:p>
        </p:txBody>
      </p:sp>
      <p:sp>
        <p:nvSpPr>
          <p:cNvPr id="6" name="Slide Number Placeholder 5"/>
          <p:cNvSpPr>
            <a:spLocks noGrp="1"/>
          </p:cNvSpPr>
          <p:nvPr>
            <p:ph type="sldNum" sz="quarter" idx="12"/>
          </p:nvPr>
        </p:nvSpPr>
        <p:spPr/>
        <p:txBody>
          <a:bodyPr/>
          <a:lstStyle/>
          <a:p>
            <a:fld id="{2AC9578B-FB7A-1A4A-83D3-84D181B0B720}" type="slidenum">
              <a:rPr lang="en-US" smtClean="0"/>
              <a:t>16</a:t>
            </a:fld>
            <a:endParaRPr lang="en-US"/>
          </a:p>
        </p:txBody>
      </p:sp>
    </p:spTree>
    <p:extLst>
      <p:ext uri="{BB962C8B-B14F-4D97-AF65-F5344CB8AC3E}">
        <p14:creationId xmlns:p14="http://schemas.microsoft.com/office/powerpoint/2010/main" val="21368838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Testing Approaches Used in Our Evaluation</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5321407"/>
              </p:ext>
            </p:extLst>
          </p:nvPr>
        </p:nvGraphicFramePr>
        <p:xfrm>
          <a:off x="753058" y="1762890"/>
          <a:ext cx="7578141" cy="2656710"/>
        </p:xfrm>
        <a:graphic>
          <a:graphicData uri="http://schemas.openxmlformats.org/drawingml/2006/table">
            <a:tbl>
              <a:tblPr firstRow="1" bandRow="1">
                <a:tableStyleId>{5C22544A-7EE6-4342-B048-85BDC9FD1C3A}</a:tableStyleId>
              </a:tblPr>
              <a:tblGrid>
                <a:gridCol w="3753082"/>
                <a:gridCol w="1977702"/>
                <a:gridCol w="1847357"/>
              </a:tblGrid>
              <a:tr h="442785">
                <a:tc>
                  <a:txBody>
                    <a:bodyPr/>
                    <a:lstStyle/>
                    <a:p>
                      <a:pPr algn="ctr"/>
                      <a:r>
                        <a:rPr lang="en-US" sz="2200" dirty="0" smtClean="0"/>
                        <a:t>Approach</a:t>
                      </a:r>
                      <a:endParaRPr lang="en-US" sz="2200" dirty="0"/>
                    </a:p>
                  </a:txBody>
                  <a:tcPr/>
                </a:tc>
                <a:tc>
                  <a:txBody>
                    <a:bodyPr/>
                    <a:lstStyle/>
                    <a:p>
                      <a:pPr algn="ctr"/>
                      <a:r>
                        <a:rPr lang="en-US" sz="2200" dirty="0" smtClean="0"/>
                        <a:t>#Events</a:t>
                      </a:r>
                      <a:endParaRPr lang="en-US" sz="2200" dirty="0"/>
                    </a:p>
                  </a:txBody>
                  <a:tcPr/>
                </a:tc>
                <a:tc>
                  <a:txBody>
                    <a:bodyPr/>
                    <a:lstStyle/>
                    <a:p>
                      <a:pPr algn="ctr"/>
                      <a:r>
                        <a:rPr lang="en-US" sz="2200" dirty="0" smtClean="0"/>
                        <a:t>#Runs</a:t>
                      </a:r>
                      <a:endParaRPr lang="en-US" sz="2200" dirty="0"/>
                    </a:p>
                  </a:txBody>
                  <a:tcPr/>
                </a:tc>
              </a:tr>
              <a:tr h="442785">
                <a:tc>
                  <a:txBody>
                    <a:bodyPr/>
                    <a:lstStyle/>
                    <a:p>
                      <a:pPr algn="ctr"/>
                      <a:r>
                        <a:rPr lang="en-US" sz="2200" dirty="0" err="1" smtClean="0"/>
                        <a:t>Dynodroid</a:t>
                      </a:r>
                      <a:r>
                        <a:rPr lang="en-US" sz="2200" dirty="0" smtClean="0"/>
                        <a:t> - Frequency</a:t>
                      </a:r>
                      <a:endParaRPr lang="en-US" sz="2200" dirty="0"/>
                    </a:p>
                  </a:txBody>
                  <a:tcPr/>
                </a:tc>
                <a:tc>
                  <a:txBody>
                    <a:bodyPr/>
                    <a:lstStyle/>
                    <a:p>
                      <a:pPr algn="ctr"/>
                      <a:r>
                        <a:rPr lang="en-US" sz="2200" dirty="0" smtClean="0"/>
                        <a:t>2,000</a:t>
                      </a:r>
                      <a:endParaRPr lang="en-US" sz="2200" dirty="0"/>
                    </a:p>
                  </a:txBody>
                  <a:tcPr/>
                </a:tc>
                <a:tc>
                  <a:txBody>
                    <a:bodyPr/>
                    <a:lstStyle/>
                    <a:p>
                      <a:pPr algn="ctr"/>
                      <a:r>
                        <a:rPr lang="en-US" sz="2200" dirty="0" smtClean="0"/>
                        <a:t>1</a:t>
                      </a:r>
                      <a:endParaRPr lang="en-US" sz="2200" dirty="0"/>
                    </a:p>
                  </a:txBody>
                  <a:tcPr/>
                </a:tc>
              </a:tr>
              <a:tr h="442785">
                <a:tc>
                  <a:txBody>
                    <a:bodyPr/>
                    <a:lstStyle/>
                    <a:p>
                      <a:pPr algn="ctr"/>
                      <a:r>
                        <a:rPr lang="en-US" sz="2200" dirty="0" err="1" smtClean="0"/>
                        <a:t>Dynodroid</a:t>
                      </a:r>
                      <a:r>
                        <a:rPr lang="en-US" sz="2200" dirty="0" smtClean="0"/>
                        <a:t> - </a:t>
                      </a:r>
                      <a:r>
                        <a:rPr lang="en-US" sz="2200" dirty="0" err="1" smtClean="0"/>
                        <a:t>UniformRandom</a:t>
                      </a:r>
                      <a:endParaRPr lang="en-US" sz="2200" dirty="0"/>
                    </a:p>
                  </a:txBody>
                  <a:tcPr/>
                </a:tc>
                <a:tc>
                  <a:txBody>
                    <a:bodyPr/>
                    <a:lstStyle/>
                    <a:p>
                      <a:pPr algn="ctr"/>
                      <a:r>
                        <a:rPr lang="en-US" sz="2200" dirty="0" smtClean="0"/>
                        <a:t>2,000</a:t>
                      </a:r>
                      <a:endParaRPr lang="en-US" sz="2200" dirty="0"/>
                    </a:p>
                  </a:txBody>
                  <a:tcPr/>
                </a:tc>
                <a:tc>
                  <a:txBody>
                    <a:bodyPr/>
                    <a:lstStyle/>
                    <a:p>
                      <a:pPr algn="ctr"/>
                      <a:r>
                        <a:rPr lang="en-US" sz="2200" dirty="0" smtClean="0"/>
                        <a:t>3</a:t>
                      </a:r>
                      <a:endParaRPr lang="en-US" sz="2200" dirty="0"/>
                    </a:p>
                  </a:txBody>
                  <a:tcPr/>
                </a:tc>
              </a:tr>
              <a:tr h="442785">
                <a:tc>
                  <a:txBody>
                    <a:bodyPr/>
                    <a:lstStyle/>
                    <a:p>
                      <a:pPr algn="ctr"/>
                      <a:r>
                        <a:rPr lang="en-US" sz="2200" dirty="0" err="1" smtClean="0"/>
                        <a:t>Dynodroid</a:t>
                      </a:r>
                      <a:r>
                        <a:rPr lang="en-US" sz="2200" dirty="0" smtClean="0"/>
                        <a:t> - </a:t>
                      </a:r>
                      <a:r>
                        <a:rPr lang="en-US" sz="2200" dirty="0" err="1" smtClean="0"/>
                        <a:t>BiasedRandom</a:t>
                      </a:r>
                      <a:endParaRPr lang="en-US" sz="2200" dirty="0"/>
                    </a:p>
                  </a:txBody>
                  <a:tcPr/>
                </a:tc>
                <a:tc>
                  <a:txBody>
                    <a:bodyPr/>
                    <a:lstStyle/>
                    <a:p>
                      <a:pPr algn="ctr"/>
                      <a:r>
                        <a:rPr lang="en-US" sz="2200" dirty="0" smtClean="0"/>
                        <a:t>2,000</a:t>
                      </a:r>
                      <a:endParaRPr lang="en-US" sz="2200" dirty="0"/>
                    </a:p>
                  </a:txBody>
                  <a:tcPr/>
                </a:tc>
                <a:tc>
                  <a:txBody>
                    <a:bodyPr/>
                    <a:lstStyle/>
                    <a:p>
                      <a:pPr algn="ctr"/>
                      <a:r>
                        <a:rPr lang="en-US" sz="2200" dirty="0" smtClean="0"/>
                        <a:t>3</a:t>
                      </a:r>
                      <a:endParaRPr lang="en-US" sz="2200" dirty="0"/>
                    </a:p>
                  </a:txBody>
                  <a:tcPr/>
                </a:tc>
              </a:tr>
              <a:tr h="442785">
                <a:tc>
                  <a:txBody>
                    <a:bodyPr/>
                    <a:lstStyle/>
                    <a:p>
                      <a:pPr algn="ctr"/>
                      <a:r>
                        <a:rPr lang="en-US" sz="2200" dirty="0" smtClean="0"/>
                        <a:t>Monkey</a:t>
                      </a:r>
                      <a:endParaRPr lang="en-US" sz="2200" dirty="0"/>
                    </a:p>
                  </a:txBody>
                  <a:tcPr/>
                </a:tc>
                <a:tc>
                  <a:txBody>
                    <a:bodyPr/>
                    <a:lstStyle/>
                    <a:p>
                      <a:pPr algn="ctr"/>
                      <a:r>
                        <a:rPr lang="en-US" sz="2200" dirty="0" smtClean="0"/>
                        <a:t>10,000</a:t>
                      </a:r>
                      <a:endParaRPr lang="en-US" sz="2200" dirty="0"/>
                    </a:p>
                  </a:txBody>
                  <a:tcPr/>
                </a:tc>
                <a:tc>
                  <a:txBody>
                    <a:bodyPr/>
                    <a:lstStyle/>
                    <a:p>
                      <a:pPr algn="ctr"/>
                      <a:r>
                        <a:rPr lang="en-US" sz="2200" dirty="0" smtClean="0"/>
                        <a:t>3</a:t>
                      </a:r>
                      <a:endParaRPr lang="en-US" sz="2200" dirty="0"/>
                    </a:p>
                  </a:txBody>
                  <a:tcPr/>
                </a:tc>
              </a:tr>
              <a:tr h="442785">
                <a:tc>
                  <a:txBody>
                    <a:bodyPr/>
                    <a:lstStyle/>
                    <a:p>
                      <a:pPr algn="ctr"/>
                      <a:r>
                        <a:rPr lang="en-US" sz="2200" dirty="0" smtClean="0"/>
                        <a:t>Humans</a:t>
                      </a:r>
                      <a:endParaRPr lang="en-US" sz="2200" dirty="0"/>
                    </a:p>
                  </a:txBody>
                  <a:tcPr/>
                </a:tc>
                <a:tc>
                  <a:txBody>
                    <a:bodyPr/>
                    <a:lstStyle/>
                    <a:p>
                      <a:pPr algn="ctr"/>
                      <a:r>
                        <a:rPr lang="en-US" sz="2200" dirty="0" smtClean="0"/>
                        <a:t>No limit</a:t>
                      </a:r>
                      <a:endParaRPr lang="en-US" sz="2200" dirty="0"/>
                    </a:p>
                  </a:txBody>
                  <a:tcPr/>
                </a:tc>
                <a:tc>
                  <a:txBody>
                    <a:bodyPr/>
                    <a:lstStyle/>
                    <a:p>
                      <a:pPr algn="ctr"/>
                      <a:r>
                        <a:rPr lang="en-US" sz="2200" dirty="0" smtClean="0"/>
                        <a:t>&gt;= 2</a:t>
                      </a:r>
                      <a:endParaRPr lang="en-US" sz="2200" dirty="0"/>
                    </a:p>
                  </a:txBody>
                  <a:tcPr/>
                </a:tc>
              </a:tr>
            </a:tbl>
          </a:graphicData>
        </a:graphic>
      </p:graphicFrame>
      <p:sp>
        <p:nvSpPr>
          <p:cNvPr id="4" name="Slide Number Placeholder 3"/>
          <p:cNvSpPr>
            <a:spLocks noGrp="1"/>
          </p:cNvSpPr>
          <p:nvPr>
            <p:ph type="sldNum" sz="quarter" idx="12"/>
          </p:nvPr>
        </p:nvSpPr>
        <p:spPr/>
        <p:txBody>
          <a:bodyPr/>
          <a:lstStyle/>
          <a:p>
            <a:fld id="{2AC9578B-FB7A-1A4A-83D3-84D181B0B720}" type="slidenum">
              <a:rPr lang="en-US" smtClean="0"/>
              <a:t>17</a:t>
            </a:fld>
            <a:endParaRPr lang="en-US"/>
          </a:p>
        </p:txBody>
      </p:sp>
    </p:spTree>
    <p:extLst>
      <p:ext uri="{BB962C8B-B14F-4D97-AF65-F5344CB8AC3E}">
        <p14:creationId xmlns:p14="http://schemas.microsoft.com/office/powerpoint/2010/main" val="189913793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Dynodroid</a:t>
            </a:r>
            <a:r>
              <a:rPr lang="en-US" dirty="0" smtClean="0"/>
              <a:t> vs. Monkey</a:t>
            </a:r>
            <a:endParaRPr lang="en-US" dirty="0"/>
          </a:p>
        </p:txBody>
      </p:sp>
      <p:sp>
        <p:nvSpPr>
          <p:cNvPr id="4" name="Slide Number Placeholder 3"/>
          <p:cNvSpPr>
            <a:spLocks noGrp="1"/>
          </p:cNvSpPr>
          <p:nvPr>
            <p:ph type="sldNum" sz="quarter" idx="12"/>
          </p:nvPr>
        </p:nvSpPr>
        <p:spPr/>
        <p:txBody>
          <a:bodyPr/>
          <a:lstStyle/>
          <a:p>
            <a:fld id="{2AC9578B-FB7A-1A4A-83D3-84D181B0B720}" type="slidenum">
              <a:rPr lang="en-US" smtClean="0"/>
              <a:t>18</a:t>
            </a:fld>
            <a:endParaRPr lang="en-US"/>
          </a:p>
        </p:txBody>
      </p:sp>
      <p:pic>
        <p:nvPicPr>
          <p:cNvPr id="5" name="Content Placeholder 4" descr="dyno_vs_monkey.pdf"/>
          <p:cNvPicPr>
            <a:picLocks noGrp="1" noChangeAspect="1"/>
          </p:cNvPicPr>
          <p:nvPr>
            <p:ph idx="1"/>
          </p:nvPr>
        </p:nvPicPr>
        <p:blipFill>
          <a:blip r:embed="rId3">
            <a:extLst>
              <a:ext uri="{28A0092B-C50C-407E-A947-70E740481C1C}">
                <a14:useLocalDpi xmlns:a14="http://schemas.microsoft.com/office/drawing/2010/main" val="0"/>
              </a:ext>
            </a:extLst>
          </a:blip>
          <a:srcRect t="-27138" b="-27138"/>
          <a:stretch>
            <a:fillRect/>
          </a:stretch>
        </p:blipFill>
        <p:spPr>
          <a:xfrm>
            <a:off x="457200" y="896622"/>
            <a:ext cx="8229600" cy="4937443"/>
          </a:xfrm>
        </p:spPr>
      </p:pic>
      <p:sp>
        <p:nvSpPr>
          <p:cNvPr id="7" name="Content Placeholder 2"/>
          <p:cNvSpPr txBox="1">
            <a:spLocks/>
          </p:cNvSpPr>
          <p:nvPr/>
        </p:nvSpPr>
        <p:spPr>
          <a:xfrm>
            <a:off x="2019300" y="1176023"/>
            <a:ext cx="5295900" cy="53847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sz="2400" b="1" dirty="0" smtClean="0"/>
              <a:t>  47%                  </a:t>
            </a:r>
            <a:r>
              <a:rPr lang="en-US" sz="2400" dirty="0" smtClean="0"/>
              <a:t>     </a:t>
            </a:r>
            <a:r>
              <a:rPr lang="en-US" sz="2400" b="1" dirty="0" smtClean="0"/>
              <a:t>8%                      6%</a:t>
            </a:r>
            <a:endParaRPr lang="en-US" sz="2400" b="1" dirty="0"/>
          </a:p>
        </p:txBody>
      </p:sp>
      <p:sp>
        <p:nvSpPr>
          <p:cNvPr id="6" name="Rectangle 5"/>
          <p:cNvSpPr/>
          <p:nvPr/>
        </p:nvSpPr>
        <p:spPr>
          <a:xfrm>
            <a:off x="520700" y="5184400"/>
            <a:ext cx="8229600" cy="954107"/>
          </a:xfrm>
          <a:prstGeom prst="rect">
            <a:avLst/>
          </a:prstGeom>
        </p:spPr>
        <p:txBody>
          <a:bodyPr wrap="square">
            <a:spAutoFit/>
          </a:bodyPr>
          <a:lstStyle/>
          <a:p>
            <a:pPr algn="ctr"/>
            <a:r>
              <a:rPr lang="en-US" sz="2800" dirty="0" err="1"/>
              <a:t>Dynodroid</a:t>
            </a:r>
            <a:r>
              <a:rPr lang="en-US" sz="2800" dirty="0"/>
              <a:t> </a:t>
            </a:r>
            <a:r>
              <a:rPr lang="en-US" sz="2800" dirty="0" smtClean="0"/>
              <a:t>achieves </a:t>
            </a:r>
            <a:r>
              <a:rPr lang="en-US" sz="2800" dirty="0"/>
              <a:t>higher coverage </a:t>
            </a:r>
            <a:r>
              <a:rPr lang="en-US" sz="2800" dirty="0" smtClean="0"/>
              <a:t>than Monkey</a:t>
            </a:r>
            <a:br>
              <a:rPr lang="en-US" sz="2800" dirty="0" smtClean="0"/>
            </a:br>
            <a:r>
              <a:rPr lang="en-US" sz="2800" dirty="0" smtClean="0"/>
              <a:t>for </a:t>
            </a:r>
            <a:r>
              <a:rPr lang="en-US" sz="2800" dirty="0"/>
              <a:t>30 of the 50 apps.</a:t>
            </a:r>
          </a:p>
        </p:txBody>
      </p:sp>
    </p:spTree>
    <p:extLst>
      <p:ext uri="{BB962C8B-B14F-4D97-AF65-F5344CB8AC3E}">
        <p14:creationId xmlns:p14="http://schemas.microsoft.com/office/powerpoint/2010/main" val="192435601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Dynodroid</a:t>
            </a:r>
            <a:r>
              <a:rPr lang="en-US" dirty="0" smtClean="0"/>
              <a:t> vs. Humans</a:t>
            </a:r>
            <a:endParaRPr lang="en-US" dirty="0"/>
          </a:p>
        </p:txBody>
      </p:sp>
      <p:sp>
        <p:nvSpPr>
          <p:cNvPr id="4" name="Slide Number Placeholder 3"/>
          <p:cNvSpPr>
            <a:spLocks noGrp="1"/>
          </p:cNvSpPr>
          <p:nvPr>
            <p:ph type="sldNum" sz="quarter" idx="12"/>
          </p:nvPr>
        </p:nvSpPr>
        <p:spPr/>
        <p:txBody>
          <a:bodyPr/>
          <a:lstStyle/>
          <a:p>
            <a:fld id="{2AC9578B-FB7A-1A4A-83D3-84D181B0B720}" type="slidenum">
              <a:rPr lang="en-US" smtClean="0"/>
              <a:t>19</a:t>
            </a:fld>
            <a:endParaRPr lang="en-US"/>
          </a:p>
        </p:txBody>
      </p:sp>
      <p:pic>
        <p:nvPicPr>
          <p:cNvPr id="6" name="Content Placeholder 5" descr="dyno_vs_human.pdf"/>
          <p:cNvPicPr>
            <a:picLocks noGrp="1" noChangeAspect="1"/>
          </p:cNvPicPr>
          <p:nvPr>
            <p:ph idx="1"/>
          </p:nvPr>
        </p:nvPicPr>
        <p:blipFill>
          <a:blip r:embed="rId3">
            <a:extLst>
              <a:ext uri="{28A0092B-C50C-407E-A947-70E740481C1C}">
                <a14:useLocalDpi xmlns:a14="http://schemas.microsoft.com/office/drawing/2010/main" val="0"/>
              </a:ext>
            </a:extLst>
          </a:blip>
          <a:srcRect t="-27138" b="-27138"/>
          <a:stretch>
            <a:fillRect/>
          </a:stretch>
        </p:blipFill>
        <p:spPr>
          <a:xfrm>
            <a:off x="457200" y="896622"/>
            <a:ext cx="8229600" cy="4937443"/>
          </a:xfrm>
        </p:spPr>
      </p:pic>
      <p:sp>
        <p:nvSpPr>
          <p:cNvPr id="8" name="Content Placeholder 2"/>
          <p:cNvSpPr txBox="1">
            <a:spLocks/>
          </p:cNvSpPr>
          <p:nvPr/>
        </p:nvSpPr>
        <p:spPr>
          <a:xfrm>
            <a:off x="2019300" y="1176023"/>
            <a:ext cx="5295900" cy="53847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sz="2400" b="1" dirty="0" smtClean="0"/>
              <a:t>  51%                  </a:t>
            </a:r>
            <a:r>
              <a:rPr lang="en-US" sz="2400" dirty="0" smtClean="0"/>
              <a:t>     </a:t>
            </a:r>
            <a:r>
              <a:rPr lang="en-US" sz="2400" b="1" dirty="0" smtClean="0"/>
              <a:t>4%                      7%</a:t>
            </a:r>
            <a:endParaRPr lang="en-US" sz="2400" b="1" dirty="0"/>
          </a:p>
        </p:txBody>
      </p:sp>
      <p:sp>
        <p:nvSpPr>
          <p:cNvPr id="9" name="Rectangle 8"/>
          <p:cNvSpPr/>
          <p:nvPr/>
        </p:nvSpPr>
        <p:spPr>
          <a:xfrm>
            <a:off x="546100" y="5184400"/>
            <a:ext cx="8128000" cy="1061829"/>
          </a:xfrm>
          <a:prstGeom prst="rect">
            <a:avLst/>
          </a:prstGeom>
        </p:spPr>
        <p:txBody>
          <a:bodyPr wrap="square">
            <a:spAutoFit/>
          </a:bodyPr>
          <a:lstStyle/>
          <a:p>
            <a:pPr algn="ctr"/>
            <a:r>
              <a:rPr lang="en-US" sz="2700" dirty="0" smtClean="0"/>
              <a:t>Automation</a:t>
            </a:r>
            <a:r>
              <a:rPr lang="en-US" sz="2600" dirty="0" smtClean="0"/>
              <a:t> Degree = C(</a:t>
            </a:r>
            <a:r>
              <a:rPr lang="en-US" sz="2600" dirty="0" err="1" smtClean="0"/>
              <a:t>Dynodroid</a:t>
            </a:r>
            <a:r>
              <a:rPr lang="en-US" sz="2600" dirty="0" smtClean="0"/>
              <a:t> </a:t>
            </a:r>
            <a:r>
              <a:rPr lang="da-DK" sz="2600" dirty="0" smtClean="0">
                <a:latin typeface="cmsy10"/>
                <a:ea typeface="cmsy10"/>
                <a:cs typeface="cmsy10"/>
              </a:rPr>
              <a:t>Å</a:t>
            </a:r>
            <a:r>
              <a:rPr lang="en-US" sz="2600" dirty="0" smtClean="0"/>
              <a:t> Human) /C(Human)</a:t>
            </a:r>
          </a:p>
          <a:p>
            <a:pPr algn="ctr"/>
            <a:r>
              <a:rPr lang="en-US" sz="1000" dirty="0" smtClean="0"/>
              <a:t/>
            </a:r>
            <a:br>
              <a:rPr lang="en-US" sz="1000" dirty="0" smtClean="0"/>
            </a:br>
            <a:r>
              <a:rPr lang="en-US" sz="2600" dirty="0" smtClean="0"/>
              <a:t>Range = </a:t>
            </a:r>
            <a:r>
              <a:rPr lang="en-US" sz="2600" b="1" dirty="0" smtClean="0"/>
              <a:t>8-100%</a:t>
            </a:r>
            <a:r>
              <a:rPr lang="en-US" sz="2600" dirty="0" smtClean="0"/>
              <a:t>,   Average = </a:t>
            </a:r>
            <a:r>
              <a:rPr lang="en-US" sz="2600" b="1" dirty="0" smtClean="0"/>
              <a:t>83%</a:t>
            </a:r>
            <a:r>
              <a:rPr lang="en-US" sz="2600" dirty="0" smtClean="0"/>
              <a:t>,   S.D. </a:t>
            </a:r>
            <a:r>
              <a:rPr lang="en-US" sz="2600" dirty="0"/>
              <a:t>=</a:t>
            </a:r>
            <a:r>
              <a:rPr lang="en-US" sz="2600" dirty="0" smtClean="0"/>
              <a:t> </a:t>
            </a:r>
            <a:r>
              <a:rPr lang="en-US" sz="2600" b="1" dirty="0" smtClean="0"/>
              <a:t>21%</a:t>
            </a:r>
            <a:endParaRPr lang="en-US" sz="2600" b="1" dirty="0"/>
          </a:p>
        </p:txBody>
      </p:sp>
    </p:spTree>
    <p:extLst>
      <p:ext uri="{BB962C8B-B14F-4D97-AF65-F5344CB8AC3E}">
        <p14:creationId xmlns:p14="http://schemas.microsoft.com/office/powerpoint/2010/main" val="164755103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Growth of Smartphones and Tablets</a:t>
            </a:r>
            <a:endParaRPr lang="en-US" dirty="0"/>
          </a:p>
        </p:txBody>
      </p:sp>
      <p:sp>
        <p:nvSpPr>
          <p:cNvPr id="6" name="Slide Number Placeholder 5"/>
          <p:cNvSpPr>
            <a:spLocks noGrp="1"/>
          </p:cNvSpPr>
          <p:nvPr>
            <p:ph type="sldNum" sz="quarter" idx="12"/>
          </p:nvPr>
        </p:nvSpPr>
        <p:spPr/>
        <p:txBody>
          <a:bodyPr/>
          <a:lstStyle/>
          <a:p>
            <a:fld id="{2AC9578B-FB7A-1A4A-83D3-84D181B0B720}" type="slidenum">
              <a:rPr lang="en-US" smtClean="0"/>
              <a:t>2</a:t>
            </a:fld>
            <a:endParaRPr lang="en-US"/>
          </a:p>
        </p:txBody>
      </p:sp>
      <p:pic>
        <p:nvPicPr>
          <p:cNvPr id="4" name="Picture 3" descr="growth-cha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66495" y="1678262"/>
            <a:ext cx="7014650" cy="4121916"/>
          </a:xfrm>
          <a:prstGeom prst="rect">
            <a:avLst/>
          </a:prstGeom>
        </p:spPr>
      </p:pic>
      <p:sp>
        <p:nvSpPr>
          <p:cNvPr id="8" name="Content Placeholder 2"/>
          <p:cNvSpPr>
            <a:spLocks noGrp="1"/>
          </p:cNvSpPr>
          <p:nvPr>
            <p:ph idx="1"/>
          </p:nvPr>
        </p:nvSpPr>
        <p:spPr>
          <a:xfrm>
            <a:off x="419003" y="1188722"/>
            <a:ext cx="5224231" cy="1719577"/>
          </a:xfrm>
        </p:spPr>
        <p:txBody>
          <a:bodyPr>
            <a:noAutofit/>
          </a:bodyPr>
          <a:lstStyle/>
          <a:p>
            <a:r>
              <a:rPr lang="en-US" sz="3000" dirty="0"/>
              <a:t>1 million new Android devices activated </a:t>
            </a:r>
            <a:r>
              <a:rPr lang="en-US" sz="3000" dirty="0" smtClean="0"/>
              <a:t>every day</a:t>
            </a:r>
          </a:p>
          <a:p>
            <a:r>
              <a:rPr lang="en-US" sz="3000" dirty="0" smtClean="0"/>
              <a:t>750 million total (March 2013)</a:t>
            </a:r>
            <a:endParaRPr lang="en-US" sz="3000" dirty="0"/>
          </a:p>
        </p:txBody>
      </p:sp>
    </p:spTree>
    <p:extLst>
      <p:ext uri="{BB962C8B-B14F-4D97-AF65-F5344CB8AC3E}">
        <p14:creationId xmlns:p14="http://schemas.microsoft.com/office/powerpoint/2010/main" val="427888914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Sample Feedback from Participants</a:t>
            </a:r>
            <a:endParaRPr lang="en-US" dirty="0"/>
          </a:p>
        </p:txBody>
      </p:sp>
      <p:sp>
        <p:nvSpPr>
          <p:cNvPr id="3" name="Content Placeholder 2"/>
          <p:cNvSpPr>
            <a:spLocks noGrp="1"/>
          </p:cNvSpPr>
          <p:nvPr>
            <p:ph idx="1"/>
          </p:nvPr>
        </p:nvSpPr>
        <p:spPr>
          <a:xfrm>
            <a:off x="457200" y="1188722"/>
            <a:ext cx="8054548" cy="4937443"/>
          </a:xfrm>
        </p:spPr>
        <p:txBody>
          <a:bodyPr>
            <a:normAutofit/>
          </a:bodyPr>
          <a:lstStyle/>
          <a:p>
            <a:r>
              <a:rPr lang="en-US" sz="3000" dirty="0" smtClean="0"/>
              <a:t>“Tried </a:t>
            </a:r>
            <a:r>
              <a:rPr lang="en-US" sz="3000" dirty="0"/>
              <a:t>to cancel download to raise </a:t>
            </a:r>
            <a:r>
              <a:rPr lang="en-US" sz="3000" dirty="0" smtClean="0"/>
              <a:t>exception.”</a:t>
            </a:r>
          </a:p>
          <a:p>
            <a:endParaRPr lang="en-US" sz="2200" dirty="0" smtClean="0"/>
          </a:p>
          <a:p>
            <a:r>
              <a:rPr lang="en-US" sz="3000" dirty="0"/>
              <a:t>“Human cannot trigger change to </a:t>
            </a:r>
            <a:r>
              <a:rPr lang="en-US" sz="3000" dirty="0" err="1" smtClean="0"/>
              <a:t>AudioFocus</a:t>
            </a:r>
            <a:r>
              <a:rPr lang="en-US" sz="3000" dirty="0" smtClean="0"/>
              <a:t>.”</a:t>
            </a:r>
            <a:endParaRPr lang="en-US" sz="3000" dirty="0"/>
          </a:p>
          <a:p>
            <a:endParaRPr lang="en-US" sz="2000" dirty="0" smtClean="0"/>
          </a:p>
          <a:p>
            <a:r>
              <a:rPr lang="en-US" sz="3000" dirty="0" smtClean="0"/>
              <a:t>“Many</a:t>
            </a:r>
            <a:r>
              <a:rPr lang="en-US" sz="3000" dirty="0"/>
              <a:t>, many options and lots of clicking but no actions really </a:t>
            </a:r>
            <a:r>
              <a:rPr lang="en-US" sz="3000" dirty="0" smtClean="0"/>
              <a:t>involved </a:t>
            </a:r>
            <a:r>
              <a:rPr lang="en-US" sz="3000" dirty="0"/>
              <a:t>human </a:t>
            </a:r>
            <a:r>
              <a:rPr lang="en-US" sz="3000" dirty="0" smtClean="0"/>
              <a:t>intelligence.”</a:t>
            </a:r>
          </a:p>
          <a:p>
            <a:endParaRPr lang="en-US" sz="2000" dirty="0" smtClean="0"/>
          </a:p>
          <a:p>
            <a:r>
              <a:rPr lang="en-US" sz="3000" dirty="0" smtClean="0"/>
              <a:t>“There are too </a:t>
            </a:r>
            <a:r>
              <a:rPr lang="en-US" sz="3000" dirty="0"/>
              <a:t>many combinations of state changes (play -&gt; pause, etc.) for a human to track</a:t>
            </a:r>
            <a:r>
              <a:rPr lang="en-US" sz="3000" dirty="0" smtClean="0"/>
              <a:t>.”</a:t>
            </a:r>
          </a:p>
          <a:p>
            <a:endParaRPr lang="en-US" dirty="0"/>
          </a:p>
        </p:txBody>
      </p:sp>
      <p:sp>
        <p:nvSpPr>
          <p:cNvPr id="6" name="Slide Number Placeholder 5"/>
          <p:cNvSpPr>
            <a:spLocks noGrp="1"/>
          </p:cNvSpPr>
          <p:nvPr>
            <p:ph type="sldNum" sz="quarter" idx="12"/>
          </p:nvPr>
        </p:nvSpPr>
        <p:spPr/>
        <p:txBody>
          <a:bodyPr/>
          <a:lstStyle/>
          <a:p>
            <a:fld id="{2AC9578B-FB7A-1A4A-83D3-84D181B0B720}" type="slidenum">
              <a:rPr lang="en-US" smtClean="0"/>
              <a:t>20</a:t>
            </a:fld>
            <a:endParaRPr lang="en-US"/>
          </a:p>
        </p:txBody>
      </p:sp>
    </p:spTree>
    <p:extLst>
      <p:ext uri="{BB962C8B-B14F-4D97-AF65-F5344CB8AC3E}">
        <p14:creationId xmlns:p14="http://schemas.microsoft.com/office/powerpoint/2010/main" val="656090362"/>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descr="dyno_without_vs_with_sys.pdf"/>
          <p:cNvPicPr>
            <a:picLocks noGrp="1" noChangeAspect="1"/>
          </p:cNvPicPr>
          <p:nvPr>
            <p:ph idx="1"/>
          </p:nvPr>
        </p:nvPicPr>
        <p:blipFill>
          <a:blip r:embed="rId3">
            <a:extLst>
              <a:ext uri="{28A0092B-C50C-407E-A947-70E740481C1C}">
                <a14:useLocalDpi xmlns:a14="http://schemas.microsoft.com/office/drawing/2010/main" val="0"/>
              </a:ext>
            </a:extLst>
          </a:blip>
          <a:srcRect t="-27138" b="-27138"/>
          <a:stretch>
            <a:fillRect/>
          </a:stretch>
        </p:blipFill>
        <p:spPr>
          <a:xfrm>
            <a:off x="457200" y="896622"/>
            <a:ext cx="8229600" cy="4937443"/>
          </a:xfrm>
        </p:spPr>
      </p:pic>
      <p:sp>
        <p:nvSpPr>
          <p:cNvPr id="2" name="Title 1"/>
          <p:cNvSpPr>
            <a:spLocks noGrp="1"/>
          </p:cNvSpPr>
          <p:nvPr>
            <p:ph type="title"/>
          </p:nvPr>
        </p:nvSpPr>
        <p:spPr/>
        <p:txBody>
          <a:bodyPr>
            <a:normAutofit/>
          </a:bodyPr>
          <a:lstStyle/>
          <a:p>
            <a:r>
              <a:rPr lang="en-US" dirty="0" err="1" smtClean="0"/>
              <a:t>Dynodroid</a:t>
            </a:r>
            <a:r>
              <a:rPr lang="en-US" dirty="0" smtClean="0"/>
              <a:t> without vs. with System Events</a:t>
            </a:r>
            <a:endParaRPr lang="en-US" dirty="0"/>
          </a:p>
        </p:txBody>
      </p:sp>
      <p:sp>
        <p:nvSpPr>
          <p:cNvPr id="4" name="Slide Number Placeholder 3"/>
          <p:cNvSpPr>
            <a:spLocks noGrp="1"/>
          </p:cNvSpPr>
          <p:nvPr>
            <p:ph type="sldNum" sz="quarter" idx="12"/>
          </p:nvPr>
        </p:nvSpPr>
        <p:spPr/>
        <p:txBody>
          <a:bodyPr/>
          <a:lstStyle/>
          <a:p>
            <a:fld id="{2AC9578B-FB7A-1A4A-83D3-84D181B0B720}" type="slidenum">
              <a:rPr lang="en-US" smtClean="0"/>
              <a:t>21</a:t>
            </a:fld>
            <a:endParaRPr lang="en-US"/>
          </a:p>
        </p:txBody>
      </p:sp>
      <p:sp>
        <p:nvSpPr>
          <p:cNvPr id="7" name="Content Placeholder 2"/>
          <p:cNvSpPr txBox="1">
            <a:spLocks/>
          </p:cNvSpPr>
          <p:nvPr/>
        </p:nvSpPr>
        <p:spPr>
          <a:xfrm>
            <a:off x="1828800" y="1137923"/>
            <a:ext cx="5702300" cy="538478"/>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sz="2600" b="1" dirty="0" smtClean="0"/>
              <a:t>   47%                        </a:t>
            </a:r>
            <a:r>
              <a:rPr lang="en-US" sz="2600" dirty="0" smtClean="0"/>
              <a:t> </a:t>
            </a:r>
            <a:r>
              <a:rPr lang="en-US" sz="2600" b="1" dirty="0" smtClean="0"/>
              <a:t>2%                         </a:t>
            </a:r>
            <a:r>
              <a:rPr lang="en-US" sz="2600" dirty="0" smtClean="0"/>
              <a:t> </a:t>
            </a:r>
            <a:r>
              <a:rPr lang="en-US" sz="2600" b="1" dirty="0" smtClean="0"/>
              <a:t>8.3%</a:t>
            </a:r>
            <a:endParaRPr lang="en-US" sz="2600" b="1" dirty="0"/>
          </a:p>
        </p:txBody>
      </p:sp>
    </p:spTree>
    <p:extLst>
      <p:ext uri="{BB962C8B-B14F-4D97-AF65-F5344CB8AC3E}">
        <p14:creationId xmlns:p14="http://schemas.microsoft.com/office/powerpoint/2010/main" val="274180456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Dynodroid</a:t>
            </a:r>
            <a:r>
              <a:rPr lang="en-US" dirty="0" smtClean="0"/>
              <a:t> without System Events vs. Monkey</a:t>
            </a:r>
            <a:endParaRPr lang="en-US" dirty="0"/>
          </a:p>
        </p:txBody>
      </p:sp>
      <p:sp>
        <p:nvSpPr>
          <p:cNvPr id="4" name="Slide Number Placeholder 3"/>
          <p:cNvSpPr>
            <a:spLocks noGrp="1"/>
          </p:cNvSpPr>
          <p:nvPr>
            <p:ph type="sldNum" sz="quarter" idx="12"/>
          </p:nvPr>
        </p:nvSpPr>
        <p:spPr/>
        <p:txBody>
          <a:bodyPr/>
          <a:lstStyle/>
          <a:p>
            <a:fld id="{2AC9578B-FB7A-1A4A-83D3-84D181B0B720}" type="slidenum">
              <a:rPr lang="en-US" smtClean="0"/>
              <a:t>22</a:t>
            </a:fld>
            <a:endParaRPr lang="en-US"/>
          </a:p>
        </p:txBody>
      </p:sp>
      <p:pic>
        <p:nvPicPr>
          <p:cNvPr id="5" name="Picture 4" descr="dyno_without_sys_vs_monkey.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765300"/>
            <a:ext cx="8229600" cy="3200400"/>
          </a:xfrm>
          <a:prstGeom prst="rect">
            <a:avLst/>
          </a:prstGeom>
        </p:spPr>
      </p:pic>
      <p:sp>
        <p:nvSpPr>
          <p:cNvPr id="6" name="Content Placeholder 2"/>
          <p:cNvSpPr txBox="1">
            <a:spLocks/>
          </p:cNvSpPr>
          <p:nvPr/>
        </p:nvSpPr>
        <p:spPr>
          <a:xfrm>
            <a:off x="1892300" y="1137923"/>
            <a:ext cx="5422900" cy="538478"/>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algn="ctr">
              <a:buFont typeface="Arial"/>
              <a:buNone/>
            </a:pPr>
            <a:r>
              <a:rPr lang="en-US" sz="2600" b="1" dirty="0" smtClean="0"/>
              <a:t>  43%                  </a:t>
            </a:r>
            <a:r>
              <a:rPr lang="en-US" sz="2600" dirty="0" smtClean="0"/>
              <a:t>       </a:t>
            </a:r>
            <a:r>
              <a:rPr lang="en-US" sz="2600" b="1" dirty="0" smtClean="0"/>
              <a:t>6%                        10%</a:t>
            </a:r>
            <a:endParaRPr lang="en-US" sz="2600" b="1" dirty="0"/>
          </a:p>
        </p:txBody>
      </p:sp>
    </p:spTree>
    <p:extLst>
      <p:ext uri="{BB962C8B-B14F-4D97-AF65-F5344CB8AC3E}">
        <p14:creationId xmlns:p14="http://schemas.microsoft.com/office/powerpoint/2010/main" val="4182222729"/>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Minimum Number of Events to Peak Coverage</a:t>
            </a:r>
            <a:endParaRPr lang="en-US" dirty="0"/>
          </a:p>
        </p:txBody>
      </p:sp>
      <p:sp>
        <p:nvSpPr>
          <p:cNvPr id="4" name="Slide Number Placeholder 3"/>
          <p:cNvSpPr>
            <a:spLocks noGrp="1"/>
          </p:cNvSpPr>
          <p:nvPr>
            <p:ph type="sldNum" sz="quarter" idx="12"/>
          </p:nvPr>
        </p:nvSpPr>
        <p:spPr/>
        <p:txBody>
          <a:bodyPr/>
          <a:lstStyle/>
          <a:p>
            <a:fld id="{2AC9578B-FB7A-1A4A-83D3-84D181B0B720}" type="slidenum">
              <a:rPr lang="en-US" smtClean="0"/>
              <a:t>23</a:t>
            </a:fld>
            <a:endParaRPr lang="en-US"/>
          </a:p>
        </p:txBody>
      </p:sp>
      <p:pic>
        <p:nvPicPr>
          <p:cNvPr id="11" name="Content Placeholder 10" descr="convergence.png"/>
          <p:cNvPicPr>
            <a:picLocks noGrp="1" noChangeAspect="1"/>
          </p:cNvPicPr>
          <p:nvPr>
            <p:ph idx="1"/>
          </p:nvPr>
        </p:nvPicPr>
        <p:blipFill rotWithShape="1">
          <a:blip r:embed="rId2">
            <a:extLst>
              <a:ext uri="{28A0092B-C50C-407E-A947-70E740481C1C}">
                <a14:useLocalDpi xmlns:a14="http://schemas.microsoft.com/office/drawing/2010/main" val="0"/>
              </a:ext>
            </a:extLst>
          </a:blip>
          <a:srcRect t="-11271" b="7330"/>
          <a:stretch/>
        </p:blipFill>
        <p:spPr>
          <a:xfrm>
            <a:off x="337795" y="530194"/>
            <a:ext cx="8229600" cy="4092606"/>
          </a:xfrm>
        </p:spPr>
      </p:pic>
      <p:sp>
        <p:nvSpPr>
          <p:cNvPr id="5" name="Content Placeholder 2"/>
          <p:cNvSpPr txBox="1">
            <a:spLocks/>
          </p:cNvSpPr>
          <p:nvPr/>
        </p:nvSpPr>
        <p:spPr>
          <a:xfrm>
            <a:off x="554895" y="4909465"/>
            <a:ext cx="8153615" cy="1386759"/>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2800" dirty="0" smtClean="0"/>
              <a:t>Monkey requires </a:t>
            </a:r>
            <a:r>
              <a:rPr lang="en-US" sz="2800" b="1" dirty="0" smtClean="0">
                <a:solidFill>
                  <a:srgbClr val="FF0000"/>
                </a:solidFill>
              </a:rPr>
              <a:t>20X</a:t>
            </a:r>
            <a:r>
              <a:rPr lang="en-US" sz="2800" dirty="0" smtClean="0"/>
              <a:t> more events than </a:t>
            </a:r>
            <a:r>
              <a:rPr lang="en-US" sz="2800" dirty="0" err="1" smtClean="0"/>
              <a:t>BiasedRandom</a:t>
            </a:r>
            <a:endParaRPr lang="en-US" sz="2800" dirty="0" smtClean="0"/>
          </a:p>
          <a:p>
            <a:r>
              <a:rPr lang="en-US" sz="2800" dirty="0" smtClean="0"/>
              <a:t>Frequency and </a:t>
            </a:r>
            <a:r>
              <a:rPr lang="en-US" sz="2800" dirty="0" err="1" smtClean="0"/>
              <a:t>UniformRandom</a:t>
            </a:r>
            <a:r>
              <a:rPr lang="en-US" sz="2800" dirty="0" smtClean="0"/>
              <a:t> require </a:t>
            </a:r>
            <a:r>
              <a:rPr lang="en-US" sz="2800" b="1" dirty="0" smtClean="0">
                <a:solidFill>
                  <a:srgbClr val="FF0000"/>
                </a:solidFill>
              </a:rPr>
              <a:t>2X</a:t>
            </a:r>
            <a:r>
              <a:rPr lang="en-US" sz="2800" dirty="0" smtClean="0"/>
              <a:t> more events than </a:t>
            </a:r>
            <a:r>
              <a:rPr lang="en-US" sz="2800" dirty="0" err="1" smtClean="0"/>
              <a:t>BiasedRandom</a:t>
            </a:r>
            <a:endParaRPr lang="en-US" sz="2800" dirty="0"/>
          </a:p>
        </p:txBody>
      </p:sp>
    </p:spTree>
    <p:extLst>
      <p:ext uri="{BB962C8B-B14F-4D97-AF65-F5344CB8AC3E}">
        <p14:creationId xmlns:p14="http://schemas.microsoft.com/office/powerpoint/2010/main" val="9425139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p:cNvSpPr txBox="1">
            <a:spLocks/>
          </p:cNvSpPr>
          <p:nvPr/>
        </p:nvSpPr>
        <p:spPr>
          <a:xfrm>
            <a:off x="457200" y="1150622"/>
            <a:ext cx="8229600" cy="530097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3000" dirty="0" smtClean="0"/>
              <a:t>1,000 most popular free apps from Google Play</a:t>
            </a:r>
          </a:p>
          <a:p>
            <a:pPr marL="457200" lvl="1" indent="0">
              <a:buNone/>
            </a:pPr>
            <a:endParaRPr lang="en-US" sz="2000" dirty="0" smtClean="0"/>
          </a:p>
          <a:p>
            <a:pPr marL="457200" lvl="1" indent="0">
              <a:buNone/>
            </a:pPr>
            <a:endParaRPr lang="en-US" sz="2000" dirty="0"/>
          </a:p>
          <a:p>
            <a:pPr marL="457200" lvl="1" indent="0">
              <a:buNone/>
            </a:pPr>
            <a:endParaRPr lang="en-US" sz="2000" dirty="0" smtClean="0"/>
          </a:p>
          <a:p>
            <a:pPr marL="457200" lvl="1" indent="0">
              <a:buNone/>
            </a:pPr>
            <a:endParaRPr lang="en-US" sz="2000" dirty="0"/>
          </a:p>
          <a:p>
            <a:pPr marL="457200" lvl="1" indent="0">
              <a:buNone/>
            </a:pPr>
            <a:endParaRPr lang="en-US" sz="2000" dirty="0" smtClean="0"/>
          </a:p>
          <a:p>
            <a:pPr marL="457200" lvl="1" indent="0">
              <a:buNone/>
            </a:pPr>
            <a:endParaRPr lang="en-US" sz="2000" dirty="0"/>
          </a:p>
          <a:p>
            <a:pPr marL="457200" lvl="1" indent="0">
              <a:buNone/>
            </a:pPr>
            <a:endParaRPr lang="en-US" sz="2000" dirty="0" smtClean="0"/>
          </a:p>
          <a:p>
            <a:pPr marL="457200" lvl="1" indent="0">
              <a:buNone/>
            </a:pPr>
            <a:endParaRPr lang="en-US" sz="2000" dirty="0" smtClean="0"/>
          </a:p>
          <a:p>
            <a:pPr marL="457200" lvl="1" indent="0">
              <a:buNone/>
            </a:pPr>
            <a:endParaRPr lang="en-US" sz="2000" dirty="0" smtClean="0"/>
          </a:p>
          <a:p>
            <a:r>
              <a:rPr lang="en-US" sz="3000" dirty="0" smtClean="0"/>
              <a:t>Conservative notion of bug: FATAL EXCEPTION (app forcibly terminated)</a:t>
            </a:r>
          </a:p>
          <a:p>
            <a:pPr lvl="1"/>
            <a:endParaRPr lang="en-US" dirty="0"/>
          </a:p>
        </p:txBody>
      </p:sp>
      <p:sp>
        <p:nvSpPr>
          <p:cNvPr id="2" name="Title 1"/>
          <p:cNvSpPr>
            <a:spLocks noGrp="1"/>
          </p:cNvSpPr>
          <p:nvPr>
            <p:ph type="title"/>
          </p:nvPr>
        </p:nvSpPr>
        <p:spPr/>
        <p:txBody>
          <a:bodyPr/>
          <a:lstStyle/>
          <a:p>
            <a:r>
              <a:rPr lang="en-US" dirty="0" smtClean="0"/>
              <a:t>Evaluation Study 2: Bugs Found in Apps</a:t>
            </a:r>
            <a:endParaRPr lang="en-US" dirty="0"/>
          </a:p>
        </p:txBody>
      </p:sp>
      <p:sp>
        <p:nvSpPr>
          <p:cNvPr id="4" name="Slide Number Placeholder 3"/>
          <p:cNvSpPr>
            <a:spLocks noGrp="1"/>
          </p:cNvSpPr>
          <p:nvPr>
            <p:ph type="sldNum" sz="quarter" idx="12"/>
          </p:nvPr>
        </p:nvSpPr>
        <p:spPr/>
        <p:txBody>
          <a:bodyPr/>
          <a:lstStyle/>
          <a:p>
            <a:fld id="{2AC9578B-FB7A-1A4A-83D3-84D181B0B720}" type="slidenum">
              <a:rPr lang="en-US" smtClean="0"/>
              <a:t>24</a:t>
            </a:fld>
            <a:endParaRPr lang="en-US"/>
          </a:p>
        </p:txBody>
      </p:sp>
      <p:pic>
        <p:nvPicPr>
          <p:cNvPr id="5" name="Content Placeholder 3" descr="app_categories_50.png"/>
          <p:cNvPicPr>
            <a:picLocks noGrp="1" noChangeAspect="1"/>
          </p:cNvPicPr>
          <p:nvPr>
            <p:ph idx="1"/>
          </p:nvPr>
        </p:nvPicPr>
        <p:blipFill>
          <a:blip r:embed="rId3">
            <a:extLst>
              <a:ext uri="{28A0092B-C50C-407E-A947-70E740481C1C}">
                <a14:useLocalDpi xmlns:a14="http://schemas.microsoft.com/office/drawing/2010/main" val="0"/>
              </a:ext>
            </a:extLst>
          </a:blip>
          <a:srcRect t="-10153" b="-10153"/>
          <a:stretch>
            <a:fillRect/>
          </a:stretch>
        </p:blipFill>
        <p:spPr>
          <a:xfrm>
            <a:off x="1866900" y="1608056"/>
            <a:ext cx="5448255" cy="3268744"/>
          </a:xfrm>
          <a:prstGeom prst="rect">
            <a:avLst/>
          </a:prstGeom>
          <a:noFill/>
          <a:ln>
            <a:noFill/>
          </a:ln>
        </p:spPr>
      </p:pic>
    </p:spTree>
    <p:extLst>
      <p:ext uri="{BB962C8B-B14F-4D97-AF65-F5344CB8AC3E}">
        <p14:creationId xmlns:p14="http://schemas.microsoft.com/office/powerpoint/2010/main" val="1663787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Bugs Found in 50 F-Droid Apps</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788777326"/>
              </p:ext>
            </p:extLst>
          </p:nvPr>
        </p:nvGraphicFramePr>
        <p:xfrm>
          <a:off x="457200" y="1189038"/>
          <a:ext cx="8229600" cy="4043680"/>
        </p:xfrm>
        <a:graphic>
          <a:graphicData uri="http://schemas.openxmlformats.org/drawingml/2006/table">
            <a:tbl>
              <a:tblPr firstRow="1" bandRow="1">
                <a:tableStyleId>{5C22544A-7EE6-4342-B048-85BDC9FD1C3A}</a:tableStyleId>
              </a:tblPr>
              <a:tblGrid>
                <a:gridCol w="3308468"/>
                <a:gridCol w="635039"/>
                <a:gridCol w="746449"/>
                <a:gridCol w="3539644"/>
              </a:tblGrid>
              <a:tr h="370840">
                <a:tc>
                  <a:txBody>
                    <a:bodyPr/>
                    <a:lstStyle/>
                    <a:p>
                      <a:pPr algn="ctr"/>
                      <a:r>
                        <a:rPr lang="en-US" dirty="0" smtClean="0"/>
                        <a:t>App Name</a:t>
                      </a:r>
                      <a:endParaRPr lang="en-US" dirty="0"/>
                    </a:p>
                  </a:txBody>
                  <a:tcPr/>
                </a:tc>
                <a:tc>
                  <a:txBody>
                    <a:bodyPr/>
                    <a:lstStyle/>
                    <a:p>
                      <a:pPr algn="ctr"/>
                      <a:r>
                        <a:rPr lang="en-US" dirty="0" smtClean="0"/>
                        <a:t>Bugs</a:t>
                      </a:r>
                      <a:endParaRPr lang="en-US" dirty="0"/>
                    </a:p>
                  </a:txBody>
                  <a:tcPr/>
                </a:tc>
                <a:tc>
                  <a:txBody>
                    <a:bodyPr/>
                    <a:lstStyle/>
                    <a:p>
                      <a:pPr algn="ctr"/>
                      <a:r>
                        <a:rPr lang="en-US" dirty="0" smtClean="0"/>
                        <a:t>Kind</a:t>
                      </a:r>
                      <a:endParaRPr lang="en-US" dirty="0"/>
                    </a:p>
                  </a:txBody>
                  <a:tcPr/>
                </a:tc>
                <a:tc>
                  <a:txBody>
                    <a:bodyPr/>
                    <a:lstStyle/>
                    <a:p>
                      <a:pPr algn="ctr"/>
                      <a:r>
                        <a:rPr lang="en-US" dirty="0" smtClean="0"/>
                        <a:t>Description</a:t>
                      </a:r>
                      <a:endParaRPr lang="en-US" dirty="0"/>
                    </a:p>
                  </a:txBody>
                  <a:tcPr/>
                </a:tc>
              </a:tr>
              <a:tr h="370840">
                <a:tc>
                  <a:txBody>
                    <a:bodyPr/>
                    <a:lstStyle/>
                    <a:p>
                      <a:r>
                        <a:rPr lang="nl-NL" sz="1800" dirty="0" err="1">
                          <a:effectLst/>
                          <a:latin typeface="CMR8"/>
                        </a:rPr>
                        <a:t>PasswordMakerProForAndroid</a:t>
                      </a:r>
                      <a:r>
                        <a:rPr lang="nl-NL" sz="1800" dirty="0">
                          <a:effectLst/>
                          <a:latin typeface="CMR8"/>
                        </a:rPr>
                        <a:t> </a:t>
                      </a:r>
                      <a:endParaRPr lang="nl-NL" sz="1800" dirty="0">
                        <a:effectLst/>
                      </a:endParaRPr>
                    </a:p>
                  </a:txBody>
                  <a:tcPr anchor="ctr"/>
                </a:tc>
                <a:tc>
                  <a:txBody>
                    <a:bodyPr/>
                    <a:lstStyle/>
                    <a:p>
                      <a:r>
                        <a:rPr lang="en-US" sz="1800">
                          <a:effectLst/>
                          <a:latin typeface="CMR8"/>
                        </a:rPr>
                        <a:t>1 </a:t>
                      </a:r>
                      <a:endParaRPr lang="en-US" sz="1800">
                        <a:effectLst/>
                      </a:endParaRPr>
                    </a:p>
                  </a:txBody>
                  <a:tcPr anchor="ctr"/>
                </a:tc>
                <a:tc>
                  <a:txBody>
                    <a:bodyPr/>
                    <a:lstStyle/>
                    <a:p>
                      <a:r>
                        <a:rPr lang="en-US" sz="1800" dirty="0" smtClean="0">
                          <a:effectLst/>
                          <a:latin typeface="CMR8"/>
                        </a:rPr>
                        <a:t>Null</a:t>
                      </a:r>
                      <a:endParaRPr lang="en-US" sz="1800" dirty="0">
                        <a:effectLst/>
                      </a:endParaRPr>
                    </a:p>
                  </a:txBody>
                  <a:tcPr anchor="ctr"/>
                </a:tc>
                <a:tc>
                  <a:txBody>
                    <a:bodyPr/>
                    <a:lstStyle/>
                    <a:p>
                      <a:r>
                        <a:rPr lang="en-US" sz="1800" dirty="0">
                          <a:effectLst/>
                          <a:latin typeface="CMR8"/>
                        </a:rPr>
                        <a:t>Improper handling of user data. </a:t>
                      </a:r>
                      <a:endParaRPr lang="en-US" sz="1800" dirty="0">
                        <a:effectLst/>
                      </a:endParaRPr>
                    </a:p>
                  </a:txBody>
                  <a:tcPr anchor="ctr"/>
                </a:tc>
              </a:tr>
              <a:tr h="370840">
                <a:tc>
                  <a:txBody>
                    <a:bodyPr/>
                    <a:lstStyle/>
                    <a:p>
                      <a:r>
                        <a:rPr lang="hu-HU" sz="1800" dirty="0">
                          <a:effectLst/>
                          <a:latin typeface="CMR8"/>
                        </a:rPr>
                        <a:t>com.morphoss.acal </a:t>
                      </a:r>
                      <a:endParaRPr lang="hu-HU" sz="1800" dirty="0">
                        <a:effectLst/>
                      </a:endParaRPr>
                    </a:p>
                  </a:txBody>
                  <a:tcPr anchor="ctr"/>
                </a:tc>
                <a:tc>
                  <a:txBody>
                    <a:bodyPr/>
                    <a:lstStyle/>
                    <a:p>
                      <a:r>
                        <a:rPr lang="en-US" sz="1800">
                          <a:effectLst/>
                          <a:latin typeface="CMR8"/>
                        </a:rPr>
                        <a:t>1 </a:t>
                      </a:r>
                      <a:endParaRPr lang="en-US" sz="1800">
                        <a:effectLst/>
                      </a:endParaRPr>
                    </a:p>
                  </a:txBody>
                  <a:tcPr anchor="ctr"/>
                </a:tc>
                <a:tc>
                  <a:txBody>
                    <a:bodyPr/>
                    <a:lstStyle/>
                    <a:p>
                      <a:r>
                        <a:rPr lang="en-US" sz="1800" dirty="0" smtClean="0">
                          <a:effectLst/>
                          <a:latin typeface="CMR8"/>
                        </a:rPr>
                        <a:t>Null </a:t>
                      </a:r>
                      <a:endParaRPr lang="en-US" sz="1800" dirty="0">
                        <a:effectLst/>
                      </a:endParaRPr>
                    </a:p>
                  </a:txBody>
                  <a:tcPr anchor="ctr"/>
                </a:tc>
                <a:tc>
                  <a:txBody>
                    <a:bodyPr/>
                    <a:lstStyle/>
                    <a:p>
                      <a:r>
                        <a:rPr lang="en-US" sz="1800" dirty="0">
                          <a:effectLst/>
                          <a:latin typeface="CMR8"/>
                        </a:rPr>
                        <a:t>Dereferencing null returned </a:t>
                      </a:r>
                      <a:r>
                        <a:rPr lang="en-US" sz="1800" dirty="0" smtClean="0">
                          <a:effectLst/>
                          <a:latin typeface="CMR8"/>
                        </a:rPr>
                        <a:t>by an online </a:t>
                      </a:r>
                      <a:r>
                        <a:rPr lang="en-US" sz="1800" dirty="0">
                          <a:effectLst/>
                          <a:latin typeface="CMR8"/>
                        </a:rPr>
                        <a:t>service. </a:t>
                      </a:r>
                      <a:endParaRPr lang="en-US" sz="1800" dirty="0">
                        <a:effectLst/>
                      </a:endParaRPr>
                    </a:p>
                  </a:txBody>
                  <a:tcPr anchor="ctr"/>
                </a:tc>
              </a:tr>
              <a:tr h="370840">
                <a:tc>
                  <a:txBody>
                    <a:bodyPr/>
                    <a:lstStyle/>
                    <a:p>
                      <a:r>
                        <a:rPr lang="pl-PL" sz="1800" dirty="0" err="1">
                          <a:effectLst/>
                          <a:latin typeface="CMR8"/>
                        </a:rPr>
                        <a:t>hu.vsza.adsdroid</a:t>
                      </a:r>
                      <a:r>
                        <a:rPr lang="pl-PL" sz="1800" dirty="0">
                          <a:effectLst/>
                          <a:latin typeface="CMR8"/>
                        </a:rPr>
                        <a:t> </a:t>
                      </a:r>
                      <a:endParaRPr lang="pl-PL" sz="1800" dirty="0">
                        <a:effectLst/>
                      </a:endParaRPr>
                    </a:p>
                  </a:txBody>
                  <a:tcPr anchor="ctr"/>
                </a:tc>
                <a:tc>
                  <a:txBody>
                    <a:bodyPr/>
                    <a:lstStyle/>
                    <a:p>
                      <a:r>
                        <a:rPr lang="en-US" sz="1800">
                          <a:effectLst/>
                          <a:latin typeface="CMR8"/>
                        </a:rPr>
                        <a:t>2 </a:t>
                      </a:r>
                      <a:endParaRPr lang="en-US" sz="1800">
                        <a:effectLst/>
                      </a:endParaRPr>
                    </a:p>
                  </a:txBody>
                  <a:tcPr anchor="ctr"/>
                </a:tc>
                <a:tc>
                  <a:txBody>
                    <a:bodyPr/>
                    <a:lstStyle/>
                    <a:p>
                      <a:r>
                        <a:rPr lang="en-US" sz="1800" smtClean="0">
                          <a:effectLst/>
                          <a:latin typeface="CMR8"/>
                        </a:rPr>
                        <a:t>Null</a:t>
                      </a:r>
                      <a:endParaRPr lang="en-US" sz="1800" dirty="0">
                        <a:effectLst/>
                      </a:endParaRPr>
                    </a:p>
                  </a:txBody>
                  <a:tcPr anchor="ctr"/>
                </a:tc>
                <a:tc>
                  <a:txBody>
                    <a:bodyPr/>
                    <a:lstStyle/>
                    <a:p>
                      <a:r>
                        <a:rPr lang="en-US" sz="1800" dirty="0">
                          <a:effectLst/>
                          <a:latin typeface="CMR8"/>
                        </a:rPr>
                        <a:t>Dereferencing null returned by an online service. </a:t>
                      </a:r>
                      <a:endParaRPr lang="en-US" sz="1800" dirty="0">
                        <a:effectLst/>
                      </a:endParaRPr>
                    </a:p>
                  </a:txBody>
                  <a:tcPr anchor="ctr"/>
                </a:tc>
              </a:tr>
              <a:tr h="370840">
                <a:tc>
                  <a:txBody>
                    <a:bodyPr/>
                    <a:lstStyle/>
                    <a:p>
                      <a:r>
                        <a:rPr lang="en-US" sz="1800" dirty="0" err="1">
                          <a:effectLst/>
                          <a:latin typeface="CMR8"/>
                        </a:rPr>
                        <a:t>cri.sanity</a:t>
                      </a:r>
                      <a:r>
                        <a:rPr lang="en-US" sz="1800" dirty="0">
                          <a:effectLst/>
                          <a:latin typeface="CMR8"/>
                        </a:rPr>
                        <a:t> </a:t>
                      </a:r>
                      <a:endParaRPr lang="en-US" sz="1800" dirty="0">
                        <a:effectLst/>
                      </a:endParaRPr>
                    </a:p>
                  </a:txBody>
                  <a:tcPr anchor="ctr"/>
                </a:tc>
                <a:tc>
                  <a:txBody>
                    <a:bodyPr/>
                    <a:lstStyle/>
                    <a:p>
                      <a:r>
                        <a:rPr lang="en-US" sz="1800">
                          <a:effectLst/>
                          <a:latin typeface="CMR8"/>
                        </a:rPr>
                        <a:t>1 </a:t>
                      </a:r>
                      <a:endParaRPr lang="en-US" sz="1800">
                        <a:effectLst/>
                      </a:endParaRPr>
                    </a:p>
                  </a:txBody>
                  <a:tcPr anchor="ctr"/>
                </a:tc>
                <a:tc>
                  <a:txBody>
                    <a:bodyPr/>
                    <a:lstStyle/>
                    <a:p>
                      <a:r>
                        <a:rPr lang="en-US" sz="1800" smtClean="0">
                          <a:effectLst/>
                          <a:latin typeface="CMR8"/>
                        </a:rPr>
                        <a:t>Null</a:t>
                      </a:r>
                      <a:endParaRPr lang="en-US" sz="1800" dirty="0">
                        <a:effectLst/>
                      </a:endParaRPr>
                    </a:p>
                  </a:txBody>
                  <a:tcPr anchor="ctr"/>
                </a:tc>
                <a:tc>
                  <a:txBody>
                    <a:bodyPr/>
                    <a:lstStyle/>
                    <a:p>
                      <a:r>
                        <a:rPr lang="en-US" sz="1800">
                          <a:effectLst/>
                          <a:latin typeface="CMR8"/>
                        </a:rPr>
                        <a:t>Improper handling of user data. </a:t>
                      </a:r>
                      <a:endParaRPr lang="en-US" sz="1800">
                        <a:effectLst/>
                      </a:endParaRPr>
                    </a:p>
                  </a:txBody>
                  <a:tcPr anchor="ctr"/>
                </a:tc>
              </a:tr>
              <a:tr h="370840">
                <a:tc>
                  <a:txBody>
                    <a:bodyPr/>
                    <a:lstStyle/>
                    <a:p>
                      <a:r>
                        <a:rPr lang="nl-NL" sz="1800" dirty="0" err="1">
                          <a:effectLst/>
                          <a:latin typeface="CMR8"/>
                        </a:rPr>
                        <a:t>com.zoffcc.applications.aagtl</a:t>
                      </a:r>
                      <a:r>
                        <a:rPr lang="nl-NL" sz="1800" dirty="0">
                          <a:effectLst/>
                          <a:latin typeface="CMR8"/>
                        </a:rPr>
                        <a:t> </a:t>
                      </a:r>
                      <a:endParaRPr lang="nl-NL" sz="1800" dirty="0">
                        <a:effectLst/>
                      </a:endParaRPr>
                    </a:p>
                  </a:txBody>
                  <a:tcPr anchor="ctr"/>
                </a:tc>
                <a:tc>
                  <a:txBody>
                    <a:bodyPr/>
                    <a:lstStyle/>
                    <a:p>
                      <a:r>
                        <a:rPr lang="en-US" sz="1800">
                          <a:effectLst/>
                          <a:latin typeface="CMR8"/>
                        </a:rPr>
                        <a:t>2 </a:t>
                      </a:r>
                      <a:endParaRPr lang="en-US" sz="1800">
                        <a:effectLst/>
                      </a:endParaRPr>
                    </a:p>
                  </a:txBody>
                  <a:tcPr anchor="ctr"/>
                </a:tc>
                <a:tc>
                  <a:txBody>
                    <a:bodyPr/>
                    <a:lstStyle/>
                    <a:p>
                      <a:r>
                        <a:rPr lang="en-US" sz="1800" dirty="0" smtClean="0">
                          <a:effectLst/>
                          <a:latin typeface="CMR8"/>
                        </a:rPr>
                        <a:t>Null</a:t>
                      </a:r>
                      <a:endParaRPr lang="en-US" sz="1800" dirty="0">
                        <a:effectLst/>
                      </a:endParaRPr>
                    </a:p>
                  </a:txBody>
                  <a:tcPr anchor="ctr"/>
                </a:tc>
                <a:tc>
                  <a:txBody>
                    <a:bodyPr/>
                    <a:lstStyle/>
                    <a:p>
                      <a:r>
                        <a:rPr lang="en-US" sz="1800">
                          <a:effectLst/>
                          <a:latin typeface="CMR8"/>
                        </a:rPr>
                        <a:t>Dereferencing null returned by an online service. </a:t>
                      </a:r>
                      <a:endParaRPr lang="en-US" sz="1800">
                        <a:effectLst/>
                      </a:endParaRPr>
                    </a:p>
                  </a:txBody>
                  <a:tcPr anchor="ctr"/>
                </a:tc>
              </a:tr>
              <a:tr h="370840">
                <a:tc>
                  <a:txBody>
                    <a:bodyPr/>
                    <a:lstStyle/>
                    <a:p>
                      <a:r>
                        <a:rPr lang="de-DE" sz="1800" dirty="0" err="1">
                          <a:effectLst/>
                          <a:latin typeface="CMR8"/>
                        </a:rPr>
                        <a:t>org.beide.bomber</a:t>
                      </a:r>
                      <a:r>
                        <a:rPr lang="de-DE" sz="1800" dirty="0">
                          <a:effectLst/>
                          <a:latin typeface="CMR8"/>
                        </a:rPr>
                        <a:t> </a:t>
                      </a:r>
                      <a:endParaRPr lang="de-DE" sz="1800" dirty="0">
                        <a:effectLst/>
                      </a:endParaRPr>
                    </a:p>
                  </a:txBody>
                  <a:tcPr anchor="ctr"/>
                </a:tc>
                <a:tc>
                  <a:txBody>
                    <a:bodyPr/>
                    <a:lstStyle/>
                    <a:p>
                      <a:r>
                        <a:rPr lang="en-US" sz="1800">
                          <a:effectLst/>
                          <a:latin typeface="CMR8"/>
                        </a:rPr>
                        <a:t>1 </a:t>
                      </a:r>
                      <a:endParaRPr lang="en-US" sz="1800">
                        <a:effectLst/>
                      </a:endParaRPr>
                    </a:p>
                  </a:txBody>
                  <a:tcPr anchor="ctr"/>
                </a:tc>
                <a:tc>
                  <a:txBody>
                    <a:bodyPr/>
                    <a:lstStyle/>
                    <a:p>
                      <a:r>
                        <a:rPr lang="en-US" sz="1800" dirty="0" smtClean="0">
                          <a:effectLst/>
                          <a:latin typeface="CMR8"/>
                        </a:rPr>
                        <a:t>Array</a:t>
                      </a:r>
                      <a:endParaRPr lang="en-US" sz="1800" dirty="0">
                        <a:effectLst/>
                      </a:endParaRPr>
                    </a:p>
                  </a:txBody>
                  <a:tcPr anchor="ctr"/>
                </a:tc>
                <a:tc>
                  <a:txBody>
                    <a:bodyPr/>
                    <a:lstStyle/>
                    <a:p>
                      <a:r>
                        <a:rPr lang="en-US" sz="1800" dirty="0">
                          <a:effectLst/>
                          <a:latin typeface="CMR8"/>
                        </a:rPr>
                        <a:t>Game indexes an array with improper index. </a:t>
                      </a:r>
                      <a:endParaRPr lang="en-US" sz="1800" dirty="0">
                        <a:effectLst/>
                      </a:endParaRPr>
                    </a:p>
                  </a:txBody>
                  <a:tcPr anchor="ctr"/>
                </a:tc>
              </a:tr>
              <a:tr h="370840">
                <a:tc>
                  <a:txBody>
                    <a:bodyPr/>
                    <a:lstStyle/>
                    <a:p>
                      <a:r>
                        <a:rPr lang="it-IT" sz="1800" dirty="0" err="1">
                          <a:effectLst/>
                          <a:latin typeface="CMR8"/>
                        </a:rPr>
                        <a:t>com.addi</a:t>
                      </a:r>
                      <a:r>
                        <a:rPr lang="it-IT" sz="1800" dirty="0">
                          <a:effectLst/>
                          <a:latin typeface="CMR8"/>
                        </a:rPr>
                        <a:t> </a:t>
                      </a:r>
                      <a:endParaRPr lang="it-IT" sz="1800" dirty="0">
                        <a:effectLst/>
                      </a:endParaRPr>
                    </a:p>
                  </a:txBody>
                  <a:tcPr anchor="ctr"/>
                </a:tc>
                <a:tc>
                  <a:txBody>
                    <a:bodyPr/>
                    <a:lstStyle/>
                    <a:p>
                      <a:r>
                        <a:rPr lang="en-US" sz="1800" dirty="0">
                          <a:effectLst/>
                          <a:latin typeface="CMR8"/>
                        </a:rPr>
                        <a:t>1 </a:t>
                      </a:r>
                      <a:endParaRPr lang="en-US" sz="1800" dirty="0">
                        <a:effectLst/>
                      </a:endParaRPr>
                    </a:p>
                  </a:txBody>
                  <a:tcPr anchor="ctr"/>
                </a:tc>
                <a:tc>
                  <a:txBody>
                    <a:bodyPr/>
                    <a:lstStyle/>
                    <a:p>
                      <a:r>
                        <a:rPr lang="en-US" sz="1800" dirty="0" smtClean="0">
                          <a:effectLst/>
                          <a:latin typeface="CMR8"/>
                        </a:rPr>
                        <a:t>Null</a:t>
                      </a:r>
                      <a:endParaRPr lang="en-US" sz="1800" dirty="0">
                        <a:effectLst/>
                      </a:endParaRPr>
                    </a:p>
                  </a:txBody>
                  <a:tcPr anchor="ctr"/>
                </a:tc>
                <a:tc>
                  <a:txBody>
                    <a:bodyPr/>
                    <a:lstStyle/>
                    <a:p>
                      <a:r>
                        <a:rPr lang="en-US" sz="1800" dirty="0">
                          <a:effectLst/>
                          <a:latin typeface="CMR8"/>
                        </a:rPr>
                        <a:t>Improper handling of user data. </a:t>
                      </a:r>
                      <a:endParaRPr lang="en-US" sz="1800" dirty="0">
                        <a:effectLst/>
                      </a:endParaRPr>
                    </a:p>
                  </a:txBody>
                  <a:tcPr anchor="ctr"/>
                </a:tc>
              </a:tr>
            </a:tbl>
          </a:graphicData>
        </a:graphic>
      </p:graphicFrame>
      <p:sp>
        <p:nvSpPr>
          <p:cNvPr id="4" name="Slide Number Placeholder 3"/>
          <p:cNvSpPr>
            <a:spLocks noGrp="1"/>
          </p:cNvSpPr>
          <p:nvPr>
            <p:ph type="sldNum" sz="quarter" idx="12"/>
          </p:nvPr>
        </p:nvSpPr>
        <p:spPr/>
        <p:txBody>
          <a:bodyPr/>
          <a:lstStyle/>
          <a:p>
            <a:fld id="{2AC9578B-FB7A-1A4A-83D3-84D181B0B720}" type="slidenum">
              <a:rPr lang="en-US" smtClean="0"/>
              <a:t>25</a:t>
            </a:fld>
            <a:endParaRPr lang="en-US"/>
          </a:p>
        </p:txBody>
      </p:sp>
    </p:spTree>
    <p:extLst>
      <p:ext uri="{BB962C8B-B14F-4D97-AF65-F5344CB8AC3E}">
        <p14:creationId xmlns:p14="http://schemas.microsoft.com/office/powerpoint/2010/main" val="3321054400"/>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Bugs Found in 1,000 Google Play Apps</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066318127"/>
              </p:ext>
            </p:extLst>
          </p:nvPr>
        </p:nvGraphicFramePr>
        <p:xfrm>
          <a:off x="457200" y="1189038"/>
          <a:ext cx="8232803" cy="3571240"/>
        </p:xfrm>
        <a:graphic>
          <a:graphicData uri="http://schemas.openxmlformats.org/drawingml/2006/table">
            <a:tbl>
              <a:tblPr firstRow="1" bandRow="1">
                <a:tableStyleId>{5C22544A-7EE6-4342-B048-85BDC9FD1C3A}</a:tableStyleId>
              </a:tblPr>
              <a:tblGrid>
                <a:gridCol w="3598135"/>
                <a:gridCol w="635038"/>
                <a:gridCol w="646180"/>
                <a:gridCol w="3353450"/>
              </a:tblGrid>
              <a:tr h="370840">
                <a:tc>
                  <a:txBody>
                    <a:bodyPr/>
                    <a:lstStyle/>
                    <a:p>
                      <a:pPr algn="ctr"/>
                      <a:r>
                        <a:rPr lang="en-US" dirty="0" smtClean="0"/>
                        <a:t>App Name</a:t>
                      </a:r>
                      <a:endParaRPr lang="en-US" dirty="0"/>
                    </a:p>
                  </a:txBody>
                  <a:tcPr/>
                </a:tc>
                <a:tc>
                  <a:txBody>
                    <a:bodyPr/>
                    <a:lstStyle/>
                    <a:p>
                      <a:pPr algn="ctr"/>
                      <a:r>
                        <a:rPr lang="en-US" dirty="0" smtClean="0"/>
                        <a:t>Bugs</a:t>
                      </a:r>
                      <a:endParaRPr lang="en-US" dirty="0"/>
                    </a:p>
                  </a:txBody>
                  <a:tcPr/>
                </a:tc>
                <a:tc>
                  <a:txBody>
                    <a:bodyPr/>
                    <a:lstStyle/>
                    <a:p>
                      <a:pPr algn="ctr"/>
                      <a:r>
                        <a:rPr lang="en-US" dirty="0" smtClean="0"/>
                        <a:t>Kind</a:t>
                      </a:r>
                      <a:endParaRPr lang="en-US" dirty="0"/>
                    </a:p>
                  </a:txBody>
                  <a:tcPr/>
                </a:tc>
                <a:tc>
                  <a:txBody>
                    <a:bodyPr/>
                    <a:lstStyle/>
                    <a:p>
                      <a:pPr algn="ctr"/>
                      <a:r>
                        <a:rPr lang="en-US" dirty="0" smtClean="0"/>
                        <a:t>Description</a:t>
                      </a:r>
                      <a:endParaRPr lang="en-US" dirty="0"/>
                    </a:p>
                  </a:txBody>
                  <a:tcPr/>
                </a:tc>
              </a:tr>
              <a:tr h="370840">
                <a:tc>
                  <a:txBody>
                    <a:bodyPr/>
                    <a:lstStyle/>
                    <a:p>
                      <a:r>
                        <a:rPr lang="pl-PL" sz="1800" dirty="0" err="1">
                          <a:effectLst/>
                          <a:latin typeface="CMR8"/>
                        </a:rPr>
                        <a:t>com.ibm.events.android.usopen</a:t>
                      </a:r>
                      <a:r>
                        <a:rPr lang="pl-PL" sz="1800" dirty="0">
                          <a:effectLst/>
                          <a:latin typeface="CMR8"/>
                        </a:rPr>
                        <a:t> </a:t>
                      </a:r>
                      <a:endParaRPr lang="pl-PL" sz="1800" dirty="0">
                        <a:effectLst/>
                      </a:endParaRPr>
                    </a:p>
                  </a:txBody>
                  <a:tcPr anchor="ctr"/>
                </a:tc>
                <a:tc>
                  <a:txBody>
                    <a:bodyPr/>
                    <a:lstStyle/>
                    <a:p>
                      <a:r>
                        <a:rPr lang="en-US" sz="1800">
                          <a:effectLst/>
                          <a:latin typeface="CMR8"/>
                        </a:rPr>
                        <a:t>1 </a:t>
                      </a:r>
                      <a:endParaRPr lang="en-US" sz="1800">
                        <a:effectLst/>
                      </a:endParaRPr>
                    </a:p>
                  </a:txBody>
                  <a:tcPr anchor="ctr"/>
                </a:tc>
                <a:tc>
                  <a:txBody>
                    <a:bodyPr/>
                    <a:lstStyle/>
                    <a:p>
                      <a:r>
                        <a:rPr lang="en-US" sz="1800" dirty="0" smtClean="0">
                          <a:effectLst/>
                          <a:latin typeface="CMR8"/>
                        </a:rPr>
                        <a:t>Null</a:t>
                      </a:r>
                      <a:endParaRPr lang="en-US" sz="1800" dirty="0">
                        <a:effectLst/>
                      </a:endParaRPr>
                    </a:p>
                  </a:txBody>
                  <a:tcPr anchor="ctr"/>
                </a:tc>
                <a:tc>
                  <a:txBody>
                    <a:bodyPr/>
                    <a:lstStyle/>
                    <a:p>
                      <a:r>
                        <a:rPr lang="en-US" sz="1800" dirty="0">
                          <a:effectLst/>
                          <a:latin typeface="CMR8"/>
                        </a:rPr>
                        <a:t>Null pointer check missed in </a:t>
                      </a:r>
                      <a:r>
                        <a:rPr lang="en-US" sz="1800" dirty="0" err="1">
                          <a:effectLst/>
                          <a:latin typeface="CMR8"/>
                        </a:rPr>
                        <a:t>onCreate</a:t>
                      </a:r>
                      <a:r>
                        <a:rPr lang="en-US" sz="1800" dirty="0">
                          <a:effectLst/>
                          <a:latin typeface="CMR8"/>
                        </a:rPr>
                        <a:t>() of an activity. </a:t>
                      </a:r>
                      <a:endParaRPr lang="en-US" sz="1800" dirty="0">
                        <a:effectLst/>
                      </a:endParaRPr>
                    </a:p>
                  </a:txBody>
                  <a:tcPr anchor="ctr"/>
                </a:tc>
              </a:tr>
              <a:tr h="370840">
                <a:tc>
                  <a:txBody>
                    <a:bodyPr/>
                    <a:lstStyle/>
                    <a:p>
                      <a:r>
                        <a:rPr lang="en-US" sz="1800" dirty="0" err="1">
                          <a:effectLst/>
                          <a:latin typeface="CMR8"/>
                        </a:rPr>
                        <a:t>com.nullsoft.winamp</a:t>
                      </a:r>
                      <a:r>
                        <a:rPr lang="en-US" sz="1800" dirty="0">
                          <a:effectLst/>
                          <a:latin typeface="CMR8"/>
                        </a:rPr>
                        <a:t> </a:t>
                      </a:r>
                      <a:endParaRPr lang="en-US" sz="1800" dirty="0">
                        <a:effectLst/>
                      </a:endParaRPr>
                    </a:p>
                  </a:txBody>
                  <a:tcPr anchor="ctr"/>
                </a:tc>
                <a:tc>
                  <a:txBody>
                    <a:bodyPr/>
                    <a:lstStyle/>
                    <a:p>
                      <a:r>
                        <a:rPr lang="en-US" sz="1800">
                          <a:effectLst/>
                          <a:latin typeface="CMR8"/>
                        </a:rPr>
                        <a:t>2 </a:t>
                      </a:r>
                      <a:endParaRPr lang="en-US" sz="1800">
                        <a:effectLst/>
                      </a:endParaRPr>
                    </a:p>
                  </a:txBody>
                  <a:tcPr anchor="ctr"/>
                </a:tc>
                <a:tc>
                  <a:txBody>
                    <a:bodyPr/>
                    <a:lstStyle/>
                    <a:p>
                      <a:r>
                        <a:rPr lang="en-US" sz="1800" dirty="0" smtClean="0">
                          <a:effectLst/>
                          <a:latin typeface="CMR8"/>
                        </a:rPr>
                        <a:t>Null</a:t>
                      </a:r>
                      <a:endParaRPr lang="en-US" sz="1800" dirty="0">
                        <a:effectLst/>
                      </a:endParaRPr>
                    </a:p>
                  </a:txBody>
                  <a:tcPr anchor="ctr"/>
                </a:tc>
                <a:tc>
                  <a:txBody>
                    <a:bodyPr/>
                    <a:lstStyle/>
                    <a:p>
                      <a:r>
                        <a:rPr lang="en-US" sz="1800" dirty="0">
                          <a:effectLst/>
                          <a:latin typeface="CMR8"/>
                        </a:rPr>
                        <a:t>Improper handling of RSS feeds read from online service. </a:t>
                      </a:r>
                      <a:endParaRPr lang="en-US" sz="1800" dirty="0">
                        <a:effectLst/>
                      </a:endParaRPr>
                    </a:p>
                  </a:txBody>
                  <a:tcPr anchor="ctr"/>
                </a:tc>
              </a:tr>
              <a:tr h="370840">
                <a:tc>
                  <a:txBody>
                    <a:bodyPr/>
                    <a:lstStyle/>
                    <a:p>
                      <a:r>
                        <a:rPr lang="en-US" sz="1800" dirty="0" err="1">
                          <a:effectLst/>
                          <a:latin typeface="CMR8"/>
                        </a:rPr>
                        <a:t>com.almalence.night</a:t>
                      </a:r>
                      <a:r>
                        <a:rPr lang="en-US" sz="1800" dirty="0">
                          <a:effectLst/>
                          <a:latin typeface="CMR8"/>
                        </a:rPr>
                        <a:t> </a:t>
                      </a:r>
                      <a:endParaRPr lang="en-US" sz="1800" dirty="0">
                        <a:effectLst/>
                      </a:endParaRPr>
                    </a:p>
                  </a:txBody>
                  <a:tcPr anchor="ctr"/>
                </a:tc>
                <a:tc>
                  <a:txBody>
                    <a:bodyPr/>
                    <a:lstStyle/>
                    <a:p>
                      <a:r>
                        <a:rPr lang="en-US" sz="1800">
                          <a:effectLst/>
                          <a:latin typeface="CMR8"/>
                        </a:rPr>
                        <a:t>1 </a:t>
                      </a:r>
                      <a:endParaRPr lang="en-US" sz="1800">
                        <a:effectLst/>
                      </a:endParaRPr>
                    </a:p>
                  </a:txBody>
                  <a:tcPr anchor="ctr"/>
                </a:tc>
                <a:tc>
                  <a:txBody>
                    <a:bodyPr/>
                    <a:lstStyle/>
                    <a:p>
                      <a:r>
                        <a:rPr lang="en-US" sz="1800" dirty="0" smtClean="0">
                          <a:effectLst/>
                          <a:latin typeface="CMR8"/>
                        </a:rPr>
                        <a:t>Null</a:t>
                      </a:r>
                      <a:endParaRPr lang="en-US" sz="1800" dirty="0">
                        <a:effectLst/>
                      </a:endParaRPr>
                    </a:p>
                  </a:txBody>
                  <a:tcPr anchor="ctr"/>
                </a:tc>
                <a:tc>
                  <a:txBody>
                    <a:bodyPr/>
                    <a:lstStyle/>
                    <a:p>
                      <a:r>
                        <a:rPr lang="en-US" sz="1800">
                          <a:effectLst/>
                          <a:latin typeface="CMR8"/>
                        </a:rPr>
                        <a:t>Null pointer check missed in onCreate() of an activity. </a:t>
                      </a:r>
                      <a:endParaRPr lang="en-US" sz="1800">
                        <a:effectLst/>
                      </a:endParaRPr>
                    </a:p>
                  </a:txBody>
                  <a:tcPr anchor="ctr"/>
                </a:tc>
              </a:tr>
              <a:tr h="370840">
                <a:tc>
                  <a:txBody>
                    <a:bodyPr/>
                    <a:lstStyle/>
                    <a:p>
                      <a:r>
                        <a:rPr lang="fi-FI" sz="1800" dirty="0" err="1">
                          <a:effectLst/>
                          <a:latin typeface="CMR8"/>
                        </a:rPr>
                        <a:t>com.avast.android.mobilesecurity</a:t>
                      </a:r>
                      <a:r>
                        <a:rPr lang="fi-FI" sz="1800" dirty="0">
                          <a:effectLst/>
                          <a:latin typeface="CMR8"/>
                        </a:rPr>
                        <a:t> </a:t>
                      </a:r>
                      <a:endParaRPr lang="fi-FI" sz="1800" dirty="0">
                        <a:effectLst/>
                      </a:endParaRPr>
                    </a:p>
                  </a:txBody>
                  <a:tcPr anchor="ctr"/>
                </a:tc>
                <a:tc>
                  <a:txBody>
                    <a:bodyPr/>
                    <a:lstStyle/>
                    <a:p>
                      <a:r>
                        <a:rPr lang="en-US" sz="1800">
                          <a:effectLst/>
                          <a:latin typeface="CMR8"/>
                        </a:rPr>
                        <a:t>1 </a:t>
                      </a:r>
                      <a:endParaRPr lang="en-US" sz="1800">
                        <a:effectLst/>
                      </a:endParaRPr>
                    </a:p>
                  </a:txBody>
                  <a:tcPr anchor="ctr"/>
                </a:tc>
                <a:tc>
                  <a:txBody>
                    <a:bodyPr/>
                    <a:lstStyle/>
                    <a:p>
                      <a:r>
                        <a:rPr lang="en-US" sz="1800" dirty="0" smtClean="0">
                          <a:effectLst/>
                          <a:latin typeface="CMR8"/>
                        </a:rPr>
                        <a:t>Null</a:t>
                      </a:r>
                      <a:endParaRPr lang="en-US" sz="1800" dirty="0">
                        <a:effectLst/>
                      </a:endParaRPr>
                    </a:p>
                  </a:txBody>
                  <a:tcPr anchor="ctr"/>
                </a:tc>
                <a:tc>
                  <a:txBody>
                    <a:bodyPr/>
                    <a:lstStyle/>
                    <a:p>
                      <a:r>
                        <a:rPr lang="en-US" sz="1800">
                          <a:effectLst/>
                          <a:latin typeface="CMR8"/>
                        </a:rPr>
                        <a:t>Receiver callback fails to check for null in optional data. </a:t>
                      </a:r>
                      <a:endParaRPr lang="en-US" sz="1800">
                        <a:effectLst/>
                      </a:endParaRPr>
                    </a:p>
                  </a:txBody>
                  <a:tcPr anchor="ctr"/>
                </a:tc>
              </a:tr>
              <a:tr h="370840">
                <a:tc>
                  <a:txBody>
                    <a:bodyPr/>
                    <a:lstStyle/>
                    <a:p>
                      <a:r>
                        <a:rPr lang="en-US" sz="1800" dirty="0" err="1">
                          <a:effectLst/>
                          <a:latin typeface="CMR8"/>
                        </a:rPr>
                        <a:t>com.aviary.android.feather</a:t>
                      </a:r>
                      <a:r>
                        <a:rPr lang="en-US" sz="1800" dirty="0">
                          <a:effectLst/>
                          <a:latin typeface="CMR8"/>
                        </a:rPr>
                        <a:t> </a:t>
                      </a:r>
                      <a:endParaRPr lang="en-US" sz="1800" dirty="0">
                        <a:effectLst/>
                      </a:endParaRPr>
                    </a:p>
                  </a:txBody>
                  <a:tcPr anchor="ctr"/>
                </a:tc>
                <a:tc>
                  <a:txBody>
                    <a:bodyPr/>
                    <a:lstStyle/>
                    <a:p>
                      <a:r>
                        <a:rPr lang="en-US" sz="1800" dirty="0">
                          <a:effectLst/>
                          <a:latin typeface="CMR8"/>
                        </a:rPr>
                        <a:t>1 </a:t>
                      </a:r>
                      <a:endParaRPr lang="en-US" sz="1800" dirty="0">
                        <a:effectLst/>
                      </a:endParaRPr>
                    </a:p>
                  </a:txBody>
                  <a:tcPr anchor="ctr"/>
                </a:tc>
                <a:tc>
                  <a:txBody>
                    <a:bodyPr/>
                    <a:lstStyle/>
                    <a:p>
                      <a:r>
                        <a:rPr lang="en-US" sz="1800" dirty="0" smtClean="0">
                          <a:effectLst/>
                          <a:latin typeface="CMR8"/>
                        </a:rPr>
                        <a:t>Null</a:t>
                      </a:r>
                      <a:endParaRPr lang="en-US" sz="1800" dirty="0">
                        <a:effectLst/>
                      </a:endParaRPr>
                    </a:p>
                  </a:txBody>
                  <a:tcPr anchor="ctr"/>
                </a:tc>
                <a:tc>
                  <a:txBody>
                    <a:bodyPr/>
                    <a:lstStyle/>
                    <a:p>
                      <a:r>
                        <a:rPr lang="en-US" sz="1800" dirty="0">
                          <a:effectLst/>
                          <a:latin typeface="CMR8"/>
                        </a:rPr>
                        <a:t>Receiver callback fails to check for null in optional data. </a:t>
                      </a:r>
                      <a:endParaRPr lang="en-US" sz="1800" dirty="0">
                        <a:effectLst/>
                      </a:endParaRPr>
                    </a:p>
                  </a:txBody>
                  <a:tcPr anchor="ctr"/>
                </a:tc>
              </a:tr>
            </a:tbl>
          </a:graphicData>
        </a:graphic>
      </p:graphicFrame>
      <p:sp>
        <p:nvSpPr>
          <p:cNvPr id="4" name="Slide Number Placeholder 3"/>
          <p:cNvSpPr>
            <a:spLocks noGrp="1"/>
          </p:cNvSpPr>
          <p:nvPr>
            <p:ph type="sldNum" sz="quarter" idx="12"/>
          </p:nvPr>
        </p:nvSpPr>
        <p:spPr/>
        <p:txBody>
          <a:bodyPr/>
          <a:lstStyle/>
          <a:p>
            <a:fld id="{2AC9578B-FB7A-1A4A-83D3-84D181B0B720}" type="slidenum">
              <a:rPr lang="en-US" smtClean="0"/>
              <a:t>26</a:t>
            </a:fld>
            <a:endParaRPr lang="en-US"/>
          </a:p>
        </p:txBody>
      </p:sp>
    </p:spTree>
    <p:extLst>
      <p:ext uri="{BB962C8B-B14F-4D97-AF65-F5344CB8AC3E}">
        <p14:creationId xmlns:p14="http://schemas.microsoft.com/office/powerpoint/2010/main" val="3458614213"/>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Limitations</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Does not exercise inter-app communication</a:t>
            </a:r>
          </a:p>
          <a:p>
            <a:pPr lvl="1"/>
            <a:r>
              <a:rPr lang="en-US" dirty="0" smtClean="0"/>
              <a:t>Communication via key-value maps (“Bundle” objects)</a:t>
            </a:r>
          </a:p>
          <a:p>
            <a:pPr lvl="1"/>
            <a:r>
              <a:rPr lang="en-US" dirty="0" smtClean="0"/>
              <a:t>Could synthesize such maps symbolically</a:t>
            </a:r>
          </a:p>
          <a:p>
            <a:endParaRPr lang="en-US" dirty="0" smtClean="0"/>
          </a:p>
          <a:p>
            <a:r>
              <a:rPr lang="en-US" dirty="0" smtClean="0"/>
              <a:t>Uses fixed, concrete data for events</a:t>
            </a:r>
          </a:p>
          <a:p>
            <a:pPr lvl="1"/>
            <a:r>
              <a:rPr lang="en-US" dirty="0" smtClean="0"/>
              <a:t>E.g., geo-location, touch-screen coordinates, etc</a:t>
            </a:r>
            <a:r>
              <a:rPr lang="en-US" dirty="0"/>
              <a:t>.</a:t>
            </a:r>
            <a:endParaRPr lang="en-US" dirty="0" smtClean="0"/>
          </a:p>
          <a:p>
            <a:pPr lvl="1"/>
            <a:r>
              <a:rPr lang="en-US" dirty="0" smtClean="0"/>
              <a:t>Could randomize or symbolically infer such data</a:t>
            </a:r>
          </a:p>
          <a:p>
            <a:endParaRPr lang="en-US" dirty="0" smtClean="0"/>
          </a:p>
          <a:p>
            <a:r>
              <a:rPr lang="en-US" dirty="0" smtClean="0"/>
              <a:t>Requires instrumenting the platform SDK</a:t>
            </a:r>
          </a:p>
          <a:p>
            <a:pPr marL="457200" lvl="1" indent="0">
              <a:buNone/>
            </a:pPr>
            <a:r>
              <a:rPr lang="en-US" kern="0" dirty="0">
                <a:solidFill>
                  <a:sysClr val="windowText" lastClr="000000"/>
                </a:solidFill>
                <a:latin typeface="cmsy10"/>
                <a:ea typeface="cmsy10"/>
                <a:cs typeface="cmsy10"/>
              </a:rPr>
              <a:t>)</a:t>
            </a:r>
            <a:r>
              <a:rPr lang="en-US" dirty="0" smtClean="0"/>
              <a:t> Limited to particular SDK version</a:t>
            </a:r>
          </a:p>
          <a:p>
            <a:pPr lvl="1"/>
            <a:r>
              <a:rPr lang="en-US" dirty="0" smtClean="0"/>
              <a:t>But lightweight enough to implement for other versions</a:t>
            </a:r>
          </a:p>
        </p:txBody>
      </p:sp>
      <p:sp>
        <p:nvSpPr>
          <p:cNvPr id="6" name="Slide Number Placeholder 5"/>
          <p:cNvSpPr>
            <a:spLocks noGrp="1"/>
          </p:cNvSpPr>
          <p:nvPr>
            <p:ph type="sldNum" sz="quarter" idx="12"/>
          </p:nvPr>
        </p:nvSpPr>
        <p:spPr/>
        <p:txBody>
          <a:bodyPr/>
          <a:lstStyle/>
          <a:p>
            <a:fld id="{2AC9578B-FB7A-1A4A-83D3-84D181B0B720}" type="slidenum">
              <a:rPr lang="en-US" smtClean="0"/>
              <a:t>27</a:t>
            </a:fld>
            <a:endParaRPr lang="en-US"/>
          </a:p>
        </p:txBody>
      </p:sp>
    </p:spTree>
    <p:extLst>
      <p:ext uri="{BB962C8B-B14F-4D97-AF65-F5344CB8AC3E}">
        <p14:creationId xmlns:p14="http://schemas.microsoft.com/office/powerpoint/2010/main" val="402260274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9" end="9"/>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Related Work</a:t>
            </a:r>
            <a:endParaRPr lang="en-US" dirty="0"/>
          </a:p>
        </p:txBody>
      </p:sp>
      <p:sp>
        <p:nvSpPr>
          <p:cNvPr id="3" name="Content Placeholder 2"/>
          <p:cNvSpPr>
            <a:spLocks noGrp="1"/>
          </p:cNvSpPr>
          <p:nvPr>
            <p:ph idx="1"/>
          </p:nvPr>
        </p:nvSpPr>
        <p:spPr/>
        <p:txBody>
          <a:bodyPr/>
          <a:lstStyle/>
          <a:p>
            <a:r>
              <a:rPr lang="en-US" dirty="0"/>
              <a:t>Model-based Testing</a:t>
            </a:r>
          </a:p>
          <a:p>
            <a:pPr lvl="1"/>
            <a:r>
              <a:rPr lang="en-US" dirty="0" smtClean="0"/>
              <a:t>GUITAR [ASE’12], EXSYST [ICSE’12], </a:t>
            </a:r>
            <a:r>
              <a:rPr lang="en-US" dirty="0"/>
              <a:t>…</a:t>
            </a:r>
          </a:p>
          <a:p>
            <a:endParaRPr lang="en-US" dirty="0" smtClean="0"/>
          </a:p>
          <a:p>
            <a:r>
              <a:rPr lang="en-US" dirty="0" smtClean="0"/>
              <a:t>Fuzz Testing</a:t>
            </a:r>
          </a:p>
          <a:p>
            <a:pPr lvl="1"/>
            <a:r>
              <a:rPr lang="en-US" dirty="0" smtClean="0"/>
              <a:t>Monkey, …</a:t>
            </a:r>
          </a:p>
          <a:p>
            <a:endParaRPr lang="en-US" dirty="0"/>
          </a:p>
          <a:p>
            <a:r>
              <a:rPr lang="en-US" dirty="0" smtClean="0"/>
              <a:t>Symbolic Execution</a:t>
            </a:r>
          </a:p>
          <a:p>
            <a:pPr lvl="1"/>
            <a:r>
              <a:rPr lang="en-US" dirty="0" err="1" smtClean="0"/>
              <a:t>Acteve</a:t>
            </a:r>
            <a:r>
              <a:rPr lang="en-US" dirty="0" smtClean="0"/>
              <a:t> [FSE’12], </a:t>
            </a:r>
            <a:r>
              <a:rPr lang="en-US" dirty="0" err="1" smtClean="0"/>
              <a:t>Symdroid</a:t>
            </a:r>
            <a:r>
              <a:rPr lang="en-US" dirty="0" smtClean="0"/>
              <a:t>, …</a:t>
            </a:r>
          </a:p>
          <a:p>
            <a:endParaRPr lang="en-US" dirty="0"/>
          </a:p>
        </p:txBody>
      </p:sp>
      <p:sp>
        <p:nvSpPr>
          <p:cNvPr id="4" name="Slide Number Placeholder 3"/>
          <p:cNvSpPr>
            <a:spLocks noGrp="1"/>
          </p:cNvSpPr>
          <p:nvPr>
            <p:ph type="sldNum" sz="quarter" idx="12"/>
          </p:nvPr>
        </p:nvSpPr>
        <p:spPr/>
        <p:txBody>
          <a:bodyPr/>
          <a:lstStyle/>
          <a:p>
            <a:fld id="{2AC9578B-FB7A-1A4A-83D3-84D181B0B720}" type="slidenum">
              <a:rPr lang="en-US" smtClean="0"/>
              <a:t>28</a:t>
            </a:fld>
            <a:endParaRPr lang="en-US"/>
          </a:p>
        </p:txBody>
      </p:sp>
    </p:spTree>
    <p:extLst>
      <p:ext uri="{BB962C8B-B14F-4D97-AF65-F5344CB8AC3E}">
        <p14:creationId xmlns:p14="http://schemas.microsoft.com/office/powerpoint/2010/main" val="358790036"/>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normAutofit/>
          </a:bodyPr>
          <a:lstStyle/>
          <a:p>
            <a:r>
              <a:rPr lang="en-US" dirty="0" smtClean="0"/>
              <a:t>Proposed a practical system for generating relevant inputs to mobile apps</a:t>
            </a:r>
          </a:p>
          <a:p>
            <a:pPr lvl="1"/>
            <a:r>
              <a:rPr lang="en-US" dirty="0" smtClean="0"/>
              <a:t>Satisfying the five desirable criteria we identified:</a:t>
            </a:r>
            <a:br>
              <a:rPr lang="en-US" dirty="0" smtClean="0"/>
            </a:br>
            <a:r>
              <a:rPr lang="en-US" dirty="0" smtClean="0"/>
              <a:t>robust, black-box, versatile,</a:t>
            </a:r>
            <a:r>
              <a:rPr lang="en-US" dirty="0"/>
              <a:t> </a:t>
            </a:r>
            <a:r>
              <a:rPr lang="en-US" dirty="0" smtClean="0"/>
              <a:t>automated, efficient</a:t>
            </a:r>
          </a:p>
          <a:p>
            <a:endParaRPr lang="en-US" sz="2800" dirty="0" smtClean="0"/>
          </a:p>
          <a:p>
            <a:r>
              <a:rPr lang="en-US" dirty="0" smtClean="0"/>
              <a:t>Showed its effectiveness on real-world apps</a:t>
            </a:r>
          </a:p>
          <a:p>
            <a:pPr lvl="1"/>
            <a:r>
              <a:rPr lang="en-US" sz="2500" dirty="0" smtClean="0"/>
              <a:t>Significantly automates tasks that users consider tedious</a:t>
            </a:r>
          </a:p>
          <a:p>
            <a:pPr lvl="1"/>
            <a:r>
              <a:rPr lang="en-US" sz="2500" dirty="0" smtClean="0"/>
              <a:t>Yields significantly more concise inputs than fuzz testing</a:t>
            </a:r>
          </a:p>
          <a:p>
            <a:pPr lvl="1"/>
            <a:r>
              <a:rPr lang="en-US" sz="2500" dirty="0" smtClean="0"/>
              <a:t>Exposed handful of crashing bugs</a:t>
            </a:r>
          </a:p>
        </p:txBody>
      </p:sp>
      <p:sp>
        <p:nvSpPr>
          <p:cNvPr id="6" name="Slide Number Placeholder 5"/>
          <p:cNvSpPr>
            <a:spLocks noGrp="1"/>
          </p:cNvSpPr>
          <p:nvPr>
            <p:ph type="sldNum" sz="quarter" idx="12"/>
          </p:nvPr>
        </p:nvSpPr>
        <p:spPr/>
        <p:txBody>
          <a:bodyPr/>
          <a:lstStyle/>
          <a:p>
            <a:fld id="{2AC9578B-FB7A-1A4A-83D3-84D181B0B720}" type="slidenum">
              <a:rPr lang="en-US" smtClean="0"/>
              <a:t>29</a:t>
            </a:fld>
            <a:endParaRPr lang="en-US"/>
          </a:p>
        </p:txBody>
      </p:sp>
    </p:spTree>
    <p:extLst>
      <p:ext uri="{BB962C8B-B14F-4D97-AF65-F5344CB8AC3E}">
        <p14:creationId xmlns:p14="http://schemas.microsoft.com/office/powerpoint/2010/main" val="724089293"/>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Growth of Mobile Apps</a:t>
            </a:r>
            <a:endParaRPr lang="en-US" dirty="0"/>
          </a:p>
        </p:txBody>
      </p:sp>
      <p:sp>
        <p:nvSpPr>
          <p:cNvPr id="3" name="Content Placeholder 2"/>
          <p:cNvSpPr>
            <a:spLocks noGrp="1"/>
          </p:cNvSpPr>
          <p:nvPr>
            <p:ph idx="1"/>
          </p:nvPr>
        </p:nvSpPr>
        <p:spPr>
          <a:xfrm>
            <a:off x="457199" y="1188722"/>
            <a:ext cx="7258087" cy="1236523"/>
          </a:xfrm>
        </p:spPr>
        <p:txBody>
          <a:bodyPr/>
          <a:lstStyle/>
          <a:p>
            <a:endParaRPr lang="en-US" sz="3000" dirty="0"/>
          </a:p>
          <a:p>
            <a:endParaRPr lang="en-US" dirty="0"/>
          </a:p>
        </p:txBody>
      </p:sp>
      <p:sp>
        <p:nvSpPr>
          <p:cNvPr id="5" name="Slide Number Placeholder 4"/>
          <p:cNvSpPr>
            <a:spLocks noGrp="1"/>
          </p:cNvSpPr>
          <p:nvPr>
            <p:ph type="sldNum" sz="quarter" idx="12"/>
          </p:nvPr>
        </p:nvSpPr>
        <p:spPr/>
        <p:txBody>
          <a:bodyPr/>
          <a:lstStyle/>
          <a:p>
            <a:fld id="{2AC9578B-FB7A-1A4A-83D3-84D181B0B720}" type="slidenum">
              <a:rPr lang="en-US" smtClean="0"/>
              <a:t>3</a:t>
            </a:fld>
            <a:endParaRPr lang="en-US"/>
          </a:p>
        </p:txBody>
      </p:sp>
      <p:pic>
        <p:nvPicPr>
          <p:cNvPr id="10" name="Picture 9" descr="android_trend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0114" y="2514874"/>
            <a:ext cx="7095271" cy="3613468"/>
          </a:xfrm>
          <a:prstGeom prst="rect">
            <a:avLst/>
          </a:prstGeom>
        </p:spPr>
      </p:pic>
      <p:sp>
        <p:nvSpPr>
          <p:cNvPr id="11" name="Content Placeholder 2"/>
          <p:cNvSpPr txBox="1">
            <a:spLocks/>
          </p:cNvSpPr>
          <p:nvPr/>
        </p:nvSpPr>
        <p:spPr>
          <a:xfrm>
            <a:off x="419003" y="1112339"/>
            <a:ext cx="8121430" cy="1096814"/>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sz="3000" dirty="0" smtClean="0"/>
              <a:t>30K new apps on Google Play per month</a:t>
            </a:r>
          </a:p>
          <a:p>
            <a:r>
              <a:rPr lang="en-US" sz="3000" dirty="0" smtClean="0"/>
              <a:t>1 million total (July 2013)</a:t>
            </a:r>
            <a:endParaRPr lang="en-US" sz="3000" dirty="0"/>
          </a:p>
        </p:txBody>
      </p:sp>
    </p:spTree>
    <p:extLst>
      <p:ext uri="{BB962C8B-B14F-4D97-AF65-F5344CB8AC3E}">
        <p14:creationId xmlns:p14="http://schemas.microsoft.com/office/powerpoint/2010/main" val="4023255429"/>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sp>
        <p:nvSpPr>
          <p:cNvPr id="3" name="Content Placeholder 2"/>
          <p:cNvSpPr>
            <a:spLocks noGrp="1"/>
          </p:cNvSpPr>
          <p:nvPr>
            <p:ph idx="1"/>
          </p:nvPr>
        </p:nvSpPr>
        <p:spPr>
          <a:xfrm>
            <a:off x="1308100" y="1480823"/>
            <a:ext cx="6515100" cy="1033777"/>
          </a:xfrm>
        </p:spPr>
        <p:txBody>
          <a:bodyPr/>
          <a:lstStyle/>
          <a:p>
            <a:pPr marL="0" indent="0" algn="ctr">
              <a:buNone/>
            </a:pPr>
            <a:r>
              <a:rPr lang="fr-FR" dirty="0" smtClean="0">
                <a:hlinkClick r:id="rId2"/>
              </a:rPr>
              <a:t>http</a:t>
            </a:r>
            <a:r>
              <a:rPr lang="fr-FR" dirty="0">
                <a:hlinkClick r:id="rId2"/>
              </a:rPr>
              <a:t>://pag.gatech.edu/</a:t>
            </a:r>
            <a:r>
              <a:rPr lang="fr-FR" dirty="0" smtClean="0">
                <a:hlinkClick r:id="rId2"/>
              </a:rPr>
              <a:t>dynodroid</a:t>
            </a:r>
            <a:endParaRPr lang="fr-FR" dirty="0" smtClean="0"/>
          </a:p>
          <a:p>
            <a:pPr marL="0" indent="0" algn="ctr">
              <a:buNone/>
            </a:pPr>
            <a:endParaRPr lang="en-US" dirty="0" smtClean="0"/>
          </a:p>
        </p:txBody>
      </p:sp>
      <p:sp>
        <p:nvSpPr>
          <p:cNvPr id="4" name="Slide Number Placeholder 3"/>
          <p:cNvSpPr>
            <a:spLocks noGrp="1"/>
          </p:cNvSpPr>
          <p:nvPr>
            <p:ph type="sldNum" sz="quarter" idx="12"/>
          </p:nvPr>
        </p:nvSpPr>
        <p:spPr/>
        <p:txBody>
          <a:bodyPr/>
          <a:lstStyle/>
          <a:p>
            <a:fld id="{2AC9578B-FB7A-1A4A-83D3-84D181B0B720}" type="slidenum">
              <a:rPr lang="en-US" smtClean="0"/>
              <a:t>30</a:t>
            </a:fld>
            <a:endParaRPr lang="en-US"/>
          </a:p>
        </p:txBody>
      </p:sp>
      <p:pic>
        <p:nvPicPr>
          <p:cNvPr id="5" name="Picture 4" descr="droid_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63900" y="2874965"/>
            <a:ext cx="3009900" cy="3035300"/>
          </a:xfrm>
          <a:prstGeom prst="rect">
            <a:avLst/>
          </a:prstGeom>
        </p:spPr>
      </p:pic>
    </p:spTree>
    <p:extLst>
      <p:ext uri="{BB962C8B-B14F-4D97-AF65-F5344CB8AC3E}">
        <p14:creationId xmlns:p14="http://schemas.microsoft.com/office/powerpoint/2010/main" val="259863209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Growth of Mobile Apps</a:t>
            </a:r>
            <a:endParaRPr lang="en-US" dirty="0"/>
          </a:p>
        </p:txBody>
      </p:sp>
      <p:sp>
        <p:nvSpPr>
          <p:cNvPr id="3" name="Content Placeholder 2"/>
          <p:cNvSpPr>
            <a:spLocks noGrp="1"/>
          </p:cNvSpPr>
          <p:nvPr>
            <p:ph idx="1"/>
          </p:nvPr>
        </p:nvSpPr>
        <p:spPr>
          <a:xfrm>
            <a:off x="419002" y="1112338"/>
            <a:ext cx="8327535" cy="1661993"/>
          </a:xfrm>
        </p:spPr>
        <p:txBody>
          <a:bodyPr>
            <a:spAutoFit/>
          </a:bodyPr>
          <a:lstStyle/>
          <a:p>
            <a:r>
              <a:rPr lang="en-US" sz="3000" dirty="0"/>
              <a:t>1.5 </a:t>
            </a:r>
            <a:r>
              <a:rPr lang="en-US" sz="3000" dirty="0" smtClean="0"/>
              <a:t>billion downloads from Google Play per month</a:t>
            </a:r>
          </a:p>
          <a:p>
            <a:r>
              <a:rPr lang="en-US" sz="3000" dirty="0" smtClean="0"/>
              <a:t>50 billion total (July 2013)</a:t>
            </a:r>
          </a:p>
          <a:p>
            <a:endParaRPr lang="en-US" sz="3000" dirty="0"/>
          </a:p>
        </p:txBody>
      </p:sp>
      <p:sp>
        <p:nvSpPr>
          <p:cNvPr id="5" name="Slide Number Placeholder 4"/>
          <p:cNvSpPr>
            <a:spLocks noGrp="1"/>
          </p:cNvSpPr>
          <p:nvPr>
            <p:ph type="sldNum" sz="quarter" idx="12"/>
          </p:nvPr>
        </p:nvSpPr>
        <p:spPr/>
        <p:txBody>
          <a:bodyPr/>
          <a:lstStyle/>
          <a:p>
            <a:fld id="{2AC9578B-FB7A-1A4A-83D3-84D181B0B720}" type="slidenum">
              <a:rPr lang="en-US" smtClean="0"/>
              <a:t>4</a:t>
            </a:fld>
            <a:endParaRPr lang="en-US"/>
          </a:p>
        </p:txBody>
      </p:sp>
      <p:pic>
        <p:nvPicPr>
          <p:cNvPr id="6" name="Picture 5" descr="android_trend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1261" y="2514693"/>
            <a:ext cx="7340314" cy="3613468"/>
          </a:xfrm>
          <a:prstGeom prst="rect">
            <a:avLst/>
          </a:prstGeom>
        </p:spPr>
      </p:pic>
    </p:spTree>
    <p:extLst>
      <p:ext uri="{BB962C8B-B14F-4D97-AF65-F5344CB8AC3E}">
        <p14:creationId xmlns:p14="http://schemas.microsoft.com/office/powerpoint/2010/main" val="239024525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descr="huma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641686">
            <a:off x="6061141" y="2800693"/>
            <a:ext cx="290786" cy="575979"/>
          </a:xfrm>
          <a:prstGeom prst="rect">
            <a:avLst/>
          </a:prstGeom>
        </p:spPr>
      </p:pic>
      <p:pic>
        <p:nvPicPr>
          <p:cNvPr id="31" name="Picture 4" descr="cloud-comput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23233" y="1870515"/>
            <a:ext cx="1831539" cy="127606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p:txBody>
          <a:bodyPr/>
          <a:lstStyle/>
          <a:p>
            <a:r>
              <a:rPr lang="en-US" dirty="0" smtClean="0"/>
              <a:t>The Life of a Mobile App</a:t>
            </a:r>
            <a:endParaRPr lang="en-US" dirty="0"/>
          </a:p>
        </p:txBody>
      </p:sp>
      <p:pic>
        <p:nvPicPr>
          <p:cNvPr id="10" name="Picture 9" descr="programmer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9556" y="1613207"/>
            <a:ext cx="1834086" cy="1828800"/>
          </a:xfrm>
          <a:prstGeom prst="rect">
            <a:avLst/>
          </a:prstGeom>
        </p:spPr>
      </p:pic>
      <p:pic>
        <p:nvPicPr>
          <p:cNvPr id="12" name="Picture 11" descr="malware_detector.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38117" y="1765607"/>
            <a:ext cx="1781685" cy="1554236"/>
          </a:xfrm>
          <a:prstGeom prst="rect">
            <a:avLst/>
          </a:prstGeom>
        </p:spPr>
      </p:pic>
      <p:sp>
        <p:nvSpPr>
          <p:cNvPr id="17" name="Notched Right Arrow 16"/>
          <p:cNvSpPr/>
          <p:nvPr/>
        </p:nvSpPr>
        <p:spPr bwMode="auto">
          <a:xfrm>
            <a:off x="2324105" y="2375207"/>
            <a:ext cx="685800" cy="352647"/>
          </a:xfrm>
          <a:prstGeom prst="notchedRightArrow">
            <a:avLst/>
          </a:prstGeom>
          <a:solidFill>
            <a:srgbClr val="80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20000"/>
              </a:spcBef>
              <a:spcAft>
                <a:spcPct val="0"/>
              </a:spcAft>
              <a:buClrTx/>
              <a:buSzTx/>
              <a:buFontTx/>
              <a:buNone/>
              <a:tabLst/>
            </a:pPr>
            <a:endParaRPr kumimoji="0" lang="en-US" sz="2400" b="0" i="0" u="none" strike="noStrike" cap="none" normalizeH="0" baseline="0" smtClean="0">
              <a:ln>
                <a:noFill/>
              </a:ln>
              <a:solidFill>
                <a:schemeClr val="tx1"/>
              </a:solidFill>
              <a:effectLst/>
              <a:latin typeface="Comic Sans MS" pitchFamily="66" charset="0"/>
            </a:endParaRPr>
          </a:p>
        </p:txBody>
      </p:sp>
      <p:sp>
        <p:nvSpPr>
          <p:cNvPr id="18" name="Notched Right Arrow 17"/>
          <p:cNvSpPr/>
          <p:nvPr/>
        </p:nvSpPr>
        <p:spPr bwMode="auto">
          <a:xfrm>
            <a:off x="5048399" y="2375207"/>
            <a:ext cx="673608" cy="352647"/>
          </a:xfrm>
          <a:prstGeom prst="notchedRightArrow">
            <a:avLst/>
          </a:prstGeom>
          <a:solidFill>
            <a:srgbClr val="800000"/>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20000"/>
              </a:spcBef>
              <a:spcAft>
                <a:spcPct val="0"/>
              </a:spcAft>
              <a:buClrTx/>
              <a:buSzTx/>
              <a:buFontTx/>
              <a:buNone/>
              <a:tabLst/>
            </a:pPr>
            <a:endParaRPr kumimoji="0" lang="en-US" sz="2400" b="0" i="0" u="none" strike="noStrike" cap="none" normalizeH="0" baseline="0" smtClean="0">
              <a:ln>
                <a:noFill/>
              </a:ln>
              <a:solidFill>
                <a:schemeClr val="tx1"/>
              </a:solidFill>
              <a:effectLst/>
              <a:latin typeface="Comic Sans MS" pitchFamily="66" charset="0"/>
            </a:endParaRPr>
          </a:p>
        </p:txBody>
      </p:sp>
      <p:sp>
        <p:nvSpPr>
          <p:cNvPr id="21" name="TextBox 20"/>
          <p:cNvSpPr txBox="1"/>
          <p:nvPr/>
        </p:nvSpPr>
        <p:spPr>
          <a:xfrm>
            <a:off x="704921" y="3695254"/>
            <a:ext cx="1589422" cy="707886"/>
          </a:xfrm>
          <a:prstGeom prst="rect">
            <a:avLst/>
          </a:prstGeom>
          <a:noFill/>
        </p:spPr>
        <p:txBody>
          <a:bodyPr wrap="none" rtlCol="0">
            <a:spAutoFit/>
          </a:bodyPr>
          <a:lstStyle/>
          <a:p>
            <a:pPr algn="ctr"/>
            <a:r>
              <a:rPr lang="en-US" sz="2000" dirty="0" smtClean="0">
                <a:latin typeface="Calibri"/>
              </a:rPr>
              <a:t>Development</a:t>
            </a:r>
            <a:br>
              <a:rPr lang="en-US" sz="2000" dirty="0" smtClean="0">
                <a:latin typeface="Calibri"/>
              </a:rPr>
            </a:br>
            <a:r>
              <a:rPr lang="en-US" sz="2000" dirty="0" smtClean="0">
                <a:latin typeface="Calibri"/>
              </a:rPr>
              <a:t>and testing</a:t>
            </a:r>
            <a:endParaRPr lang="en-US" sz="2000" dirty="0">
              <a:latin typeface="Calibri"/>
            </a:endParaRPr>
          </a:p>
        </p:txBody>
      </p:sp>
      <p:sp>
        <p:nvSpPr>
          <p:cNvPr id="22" name="TextBox 21"/>
          <p:cNvSpPr txBox="1"/>
          <p:nvPr/>
        </p:nvSpPr>
        <p:spPr>
          <a:xfrm>
            <a:off x="3144324" y="3695254"/>
            <a:ext cx="1866066" cy="707886"/>
          </a:xfrm>
          <a:prstGeom prst="rect">
            <a:avLst/>
          </a:prstGeom>
          <a:noFill/>
        </p:spPr>
        <p:txBody>
          <a:bodyPr wrap="none" rtlCol="0">
            <a:spAutoFit/>
          </a:bodyPr>
          <a:lstStyle/>
          <a:p>
            <a:pPr algn="ctr"/>
            <a:r>
              <a:rPr lang="en-US" sz="2000" dirty="0" smtClean="0">
                <a:latin typeface="Calibri"/>
              </a:rPr>
              <a:t>Pre-deployment</a:t>
            </a:r>
            <a:br>
              <a:rPr lang="en-US" sz="2000" dirty="0" smtClean="0">
                <a:latin typeface="Calibri"/>
              </a:rPr>
            </a:br>
            <a:r>
              <a:rPr lang="en-US" sz="2000" dirty="0" smtClean="0">
                <a:latin typeface="Calibri"/>
              </a:rPr>
              <a:t>Certification</a:t>
            </a:r>
            <a:endParaRPr lang="en-US" sz="2000" dirty="0">
              <a:latin typeface="Calibri"/>
            </a:endParaRPr>
          </a:p>
        </p:txBody>
      </p:sp>
      <p:sp>
        <p:nvSpPr>
          <p:cNvPr id="23" name="TextBox 22"/>
          <p:cNvSpPr txBox="1"/>
          <p:nvPr/>
        </p:nvSpPr>
        <p:spPr>
          <a:xfrm>
            <a:off x="6361430" y="3695254"/>
            <a:ext cx="1957988" cy="707886"/>
          </a:xfrm>
          <a:prstGeom prst="rect">
            <a:avLst/>
          </a:prstGeom>
          <a:noFill/>
        </p:spPr>
        <p:txBody>
          <a:bodyPr wrap="none" rtlCol="0">
            <a:spAutoFit/>
          </a:bodyPr>
          <a:lstStyle/>
          <a:p>
            <a:pPr algn="ctr"/>
            <a:r>
              <a:rPr lang="en-US" sz="2000" dirty="0" smtClean="0">
                <a:latin typeface="Calibri"/>
              </a:rPr>
              <a:t>Post-deployment</a:t>
            </a:r>
            <a:br>
              <a:rPr lang="en-US" sz="2000" dirty="0" smtClean="0">
                <a:latin typeface="Calibri"/>
              </a:rPr>
            </a:br>
            <a:r>
              <a:rPr lang="en-US" sz="2000" dirty="0" smtClean="0">
                <a:latin typeface="Calibri"/>
              </a:rPr>
              <a:t>Adaptation</a:t>
            </a:r>
            <a:endParaRPr lang="en-US" sz="2000" dirty="0">
              <a:latin typeface="Calibri"/>
            </a:endParaRPr>
          </a:p>
        </p:txBody>
      </p:sp>
      <p:sp>
        <p:nvSpPr>
          <p:cNvPr id="25" name="Rectangle 24"/>
          <p:cNvSpPr/>
          <p:nvPr/>
        </p:nvSpPr>
        <p:spPr>
          <a:xfrm>
            <a:off x="762293" y="1108616"/>
            <a:ext cx="1364476" cy="430887"/>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200" b="1" kern="0" dirty="0" smtClean="0">
                <a:solidFill>
                  <a:sysClr val="windowText" lastClr="000000"/>
                </a:solidFill>
                <a:latin typeface="Calibri"/>
              </a:rPr>
              <a:t>Reliability</a:t>
            </a:r>
            <a:endParaRPr lang="en-US" sz="2200" b="1" kern="0" dirty="0">
              <a:solidFill>
                <a:sysClr val="windowText" lastClr="000000"/>
              </a:solidFill>
              <a:latin typeface="Calibri"/>
            </a:endParaRPr>
          </a:p>
        </p:txBody>
      </p:sp>
      <p:sp>
        <p:nvSpPr>
          <p:cNvPr id="26" name="Rectangle 25"/>
          <p:cNvSpPr/>
          <p:nvPr/>
        </p:nvSpPr>
        <p:spPr>
          <a:xfrm>
            <a:off x="3505493" y="1108616"/>
            <a:ext cx="1133644" cy="430887"/>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200" b="1" kern="0" dirty="0" smtClean="0">
                <a:solidFill>
                  <a:sysClr val="windowText" lastClr="000000"/>
                </a:solidFill>
                <a:latin typeface="Calibri"/>
              </a:rPr>
              <a:t>Security</a:t>
            </a:r>
            <a:endParaRPr lang="en-US" sz="2200" b="1" kern="0" dirty="0">
              <a:solidFill>
                <a:sysClr val="windowText" lastClr="000000"/>
              </a:solidFill>
              <a:latin typeface="Calibri"/>
            </a:endParaRPr>
          </a:p>
        </p:txBody>
      </p:sp>
      <p:sp>
        <p:nvSpPr>
          <p:cNvPr id="27" name="Rectangle 26"/>
          <p:cNvSpPr/>
          <p:nvPr/>
        </p:nvSpPr>
        <p:spPr>
          <a:xfrm>
            <a:off x="6456145" y="1108616"/>
            <a:ext cx="1698627" cy="430887"/>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200" b="1" kern="0" dirty="0" smtClean="0">
                <a:solidFill>
                  <a:sysClr val="windowText" lastClr="000000"/>
                </a:solidFill>
                <a:latin typeface="Calibri"/>
              </a:rPr>
              <a:t>Performance</a:t>
            </a:r>
            <a:endParaRPr lang="en-US" sz="2200" b="1" kern="0" dirty="0">
              <a:solidFill>
                <a:sysClr val="windowText" lastClr="000000"/>
              </a:solidFill>
              <a:latin typeface="Calibri"/>
            </a:endParaRPr>
          </a:p>
        </p:txBody>
      </p:sp>
      <p:pic>
        <p:nvPicPr>
          <p:cNvPr id="36" name="Picture 35" descr="huma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641686">
            <a:off x="6979933" y="3030824"/>
            <a:ext cx="293882" cy="582113"/>
          </a:xfrm>
          <a:prstGeom prst="rect">
            <a:avLst/>
          </a:prstGeom>
        </p:spPr>
      </p:pic>
      <p:pic>
        <p:nvPicPr>
          <p:cNvPr id="37" name="Picture 36" descr="huma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641686">
            <a:off x="8304339" y="2538914"/>
            <a:ext cx="261648" cy="518265"/>
          </a:xfrm>
          <a:prstGeom prst="rect">
            <a:avLst/>
          </a:prstGeom>
        </p:spPr>
      </p:pic>
      <p:pic>
        <p:nvPicPr>
          <p:cNvPr id="38" name="Picture 37" descr="huma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641686">
            <a:off x="6820993" y="1545415"/>
            <a:ext cx="235183" cy="465843"/>
          </a:xfrm>
          <a:prstGeom prst="rect">
            <a:avLst/>
          </a:prstGeom>
        </p:spPr>
      </p:pic>
      <p:pic>
        <p:nvPicPr>
          <p:cNvPr id="39" name="Picture 38" descr="huma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641686">
            <a:off x="6015048" y="1762889"/>
            <a:ext cx="269794" cy="534399"/>
          </a:xfrm>
          <a:prstGeom prst="rect">
            <a:avLst/>
          </a:prstGeom>
        </p:spPr>
      </p:pic>
      <p:pic>
        <p:nvPicPr>
          <p:cNvPr id="40" name="Picture 39" descr="huma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641686">
            <a:off x="8053054" y="1599619"/>
            <a:ext cx="221205" cy="438156"/>
          </a:xfrm>
          <a:prstGeom prst="rect">
            <a:avLst/>
          </a:prstGeom>
        </p:spPr>
      </p:pic>
      <p:sp>
        <p:nvSpPr>
          <p:cNvPr id="30" name="Content Placeholder 2"/>
          <p:cNvSpPr txBox="1">
            <a:spLocks/>
          </p:cNvSpPr>
          <p:nvPr/>
        </p:nvSpPr>
        <p:spPr>
          <a:xfrm>
            <a:off x="419003" y="4744613"/>
            <a:ext cx="8121430" cy="1438734"/>
          </a:xfrm>
          <a:prstGeom prst="rect">
            <a:avLst/>
          </a:prstGeom>
        </p:spPr>
        <p:txBody>
          <a:bodyPr vert="horz" lIns="91440" tIns="45720" rIns="91440" bIns="45720" rtlCol="0">
            <a:noAutofit/>
          </a:bodyPr>
          <a:lstStyle>
            <a:lvl1pPr marL="342900" indent="-342900" algn="l" defTabSz="457200" rtl="0" eaLnBrk="1" latinLnBrk="0" hangingPunct="1">
              <a:spcBef>
                <a:spcPct val="20000"/>
              </a:spcBef>
              <a:buFont typeface="Arial"/>
              <a:buChar char="•"/>
              <a:defRPr sz="3200" kern="1200">
                <a:solidFill>
                  <a:schemeClr val="tx1"/>
                </a:solidFill>
                <a:latin typeface="Calibri"/>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Calibri"/>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Calibri"/>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Calibri"/>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Calibri"/>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lvl="0"/>
            <a:r>
              <a:rPr lang="en-US" sz="3000" kern="0" dirty="0" smtClean="0">
                <a:solidFill>
                  <a:sysClr val="windowText" lastClr="000000"/>
                </a:solidFill>
              </a:rPr>
              <a:t>New software </a:t>
            </a:r>
            <a:r>
              <a:rPr lang="en-US" sz="3000" kern="0" dirty="0">
                <a:solidFill>
                  <a:sysClr val="windowText" lastClr="000000"/>
                </a:solidFill>
              </a:rPr>
              <a:t>e</a:t>
            </a:r>
            <a:r>
              <a:rPr lang="en-US" sz="3000" kern="0" dirty="0" smtClean="0">
                <a:solidFill>
                  <a:sysClr val="windowText" lastClr="000000"/>
                </a:solidFill>
              </a:rPr>
              <a:t>ngineering problems </a:t>
            </a:r>
            <a:r>
              <a:rPr lang="en-US" sz="3000" kern="0" dirty="0">
                <a:solidFill>
                  <a:sysClr val="windowText" lastClr="000000"/>
                </a:solidFill>
              </a:rPr>
              <a:t>in </a:t>
            </a:r>
            <a:r>
              <a:rPr lang="en-US" sz="3000" kern="0" dirty="0" smtClean="0">
                <a:solidFill>
                  <a:sysClr val="windowText" lastClr="000000"/>
                </a:solidFill>
              </a:rPr>
              <a:t>all stages</a:t>
            </a:r>
          </a:p>
          <a:p>
            <a:pPr marL="0" lvl="0" indent="0">
              <a:buNone/>
            </a:pPr>
            <a:r>
              <a:rPr lang="en-US" sz="3000" kern="0" dirty="0" smtClean="0">
                <a:solidFill>
                  <a:sysClr val="windowText" lastClr="000000"/>
                </a:solidFill>
              </a:rPr>
              <a:t>    </a:t>
            </a:r>
            <a:r>
              <a:rPr lang="en-US" sz="3000" kern="0" dirty="0" smtClean="0">
                <a:solidFill>
                  <a:sysClr val="windowText" lastClr="000000"/>
                </a:solidFill>
                <a:latin typeface="cmsy10"/>
                <a:ea typeface="cmsy10"/>
                <a:cs typeface="cmsy10"/>
              </a:rPr>
              <a:t>)</a:t>
            </a:r>
            <a:r>
              <a:rPr lang="en-US" sz="3000" kern="0" dirty="0" smtClean="0">
                <a:solidFill>
                  <a:sysClr val="windowText" lastClr="000000"/>
                </a:solidFill>
              </a:rPr>
              <a:t> need new program analysis-based tools </a:t>
            </a:r>
            <a:endParaRPr lang="en-US" sz="3000" dirty="0" smtClean="0"/>
          </a:p>
        </p:txBody>
      </p:sp>
    </p:spTree>
    <p:extLst>
      <p:ext uri="{BB962C8B-B14F-4D97-AF65-F5344CB8AC3E}">
        <p14:creationId xmlns:p14="http://schemas.microsoft.com/office/powerpoint/2010/main" val="281450395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dissolve">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dissolve">
                                      <p:cBhvr>
                                        <p:cTn id="15" dur="500"/>
                                        <p:tgtEl>
                                          <p:spTgt spid="12"/>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dissolve">
                                      <p:cBhvr>
                                        <p:cTn id="18" dur="500"/>
                                        <p:tgtEl>
                                          <p:spTgt spid="17"/>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22"/>
                                        </p:tgtEl>
                                        <p:attrNameLst>
                                          <p:attrName>style.visibility</p:attrName>
                                        </p:attrNameLst>
                                      </p:cBhvr>
                                      <p:to>
                                        <p:strVal val="visible"/>
                                      </p:to>
                                    </p:set>
                                    <p:animEffect transition="in" filter="dissolve">
                                      <p:cBhvr>
                                        <p:cTn id="21" dur="500"/>
                                        <p:tgtEl>
                                          <p:spTgt spid="22"/>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nodeType="clickEffect">
                                  <p:stCondLst>
                                    <p:cond delay="0"/>
                                  </p:stCondLst>
                                  <p:childTnLst>
                                    <p:set>
                                      <p:cBhvr>
                                        <p:cTn id="25" dur="1" fill="hold">
                                          <p:stCondLst>
                                            <p:cond delay="0"/>
                                          </p:stCondLst>
                                        </p:cTn>
                                        <p:tgtEl>
                                          <p:spTgt spid="35"/>
                                        </p:tgtEl>
                                        <p:attrNameLst>
                                          <p:attrName>style.visibility</p:attrName>
                                        </p:attrNameLst>
                                      </p:cBhvr>
                                      <p:to>
                                        <p:strVal val="visible"/>
                                      </p:to>
                                    </p:set>
                                    <p:animEffect transition="in" filter="dissolve">
                                      <p:cBhvr>
                                        <p:cTn id="26" dur="500"/>
                                        <p:tgtEl>
                                          <p:spTgt spid="35"/>
                                        </p:tgtEl>
                                      </p:cBhvr>
                                    </p:animEffect>
                                  </p:childTnLst>
                                </p:cTn>
                              </p:par>
                              <p:par>
                                <p:cTn id="27" presetID="9" presetClass="entr" presetSubtype="0" fill="hold" nodeType="with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dissolve">
                                      <p:cBhvr>
                                        <p:cTn id="29" dur="500"/>
                                        <p:tgtEl>
                                          <p:spTgt spid="31"/>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dissolve">
                                      <p:cBhvr>
                                        <p:cTn id="32" dur="500"/>
                                        <p:tgtEl>
                                          <p:spTgt spid="18"/>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animEffect transition="in" filter="dissolve">
                                      <p:cBhvr>
                                        <p:cTn id="35" dur="500"/>
                                        <p:tgtEl>
                                          <p:spTgt spid="23"/>
                                        </p:tgtEl>
                                      </p:cBhvr>
                                    </p:animEffect>
                                  </p:childTnLst>
                                </p:cTn>
                              </p:par>
                              <p:par>
                                <p:cTn id="36" presetID="9" presetClass="entr" presetSubtype="0" fill="hold" nodeType="with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dissolve">
                                      <p:cBhvr>
                                        <p:cTn id="38" dur="500"/>
                                        <p:tgtEl>
                                          <p:spTgt spid="36"/>
                                        </p:tgtEl>
                                      </p:cBhvr>
                                    </p:animEffect>
                                  </p:childTnLst>
                                </p:cTn>
                              </p:par>
                              <p:par>
                                <p:cTn id="39" presetID="9" presetClass="entr" presetSubtype="0" fill="hold" nodeType="withEffect">
                                  <p:stCondLst>
                                    <p:cond delay="0"/>
                                  </p:stCondLst>
                                  <p:childTnLst>
                                    <p:set>
                                      <p:cBhvr>
                                        <p:cTn id="40" dur="1" fill="hold">
                                          <p:stCondLst>
                                            <p:cond delay="0"/>
                                          </p:stCondLst>
                                        </p:cTn>
                                        <p:tgtEl>
                                          <p:spTgt spid="37"/>
                                        </p:tgtEl>
                                        <p:attrNameLst>
                                          <p:attrName>style.visibility</p:attrName>
                                        </p:attrNameLst>
                                      </p:cBhvr>
                                      <p:to>
                                        <p:strVal val="visible"/>
                                      </p:to>
                                    </p:set>
                                    <p:animEffect transition="in" filter="dissolve">
                                      <p:cBhvr>
                                        <p:cTn id="41" dur="500"/>
                                        <p:tgtEl>
                                          <p:spTgt spid="37"/>
                                        </p:tgtEl>
                                      </p:cBhvr>
                                    </p:animEffect>
                                  </p:childTnLst>
                                </p:cTn>
                              </p:par>
                              <p:par>
                                <p:cTn id="42" presetID="9" presetClass="entr" presetSubtype="0" fill="hold" nodeType="withEffect">
                                  <p:stCondLst>
                                    <p:cond delay="0"/>
                                  </p:stCondLst>
                                  <p:childTnLst>
                                    <p:set>
                                      <p:cBhvr>
                                        <p:cTn id="43" dur="1" fill="hold">
                                          <p:stCondLst>
                                            <p:cond delay="0"/>
                                          </p:stCondLst>
                                        </p:cTn>
                                        <p:tgtEl>
                                          <p:spTgt spid="38"/>
                                        </p:tgtEl>
                                        <p:attrNameLst>
                                          <p:attrName>style.visibility</p:attrName>
                                        </p:attrNameLst>
                                      </p:cBhvr>
                                      <p:to>
                                        <p:strVal val="visible"/>
                                      </p:to>
                                    </p:set>
                                    <p:animEffect transition="in" filter="dissolve">
                                      <p:cBhvr>
                                        <p:cTn id="44" dur="500"/>
                                        <p:tgtEl>
                                          <p:spTgt spid="38"/>
                                        </p:tgtEl>
                                      </p:cBhvr>
                                    </p:animEffect>
                                  </p:childTnLst>
                                </p:cTn>
                              </p:par>
                              <p:par>
                                <p:cTn id="45" presetID="9" presetClass="entr" presetSubtype="0" fill="hold" nodeType="with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dissolve">
                                      <p:cBhvr>
                                        <p:cTn id="47" dur="500"/>
                                        <p:tgtEl>
                                          <p:spTgt spid="39"/>
                                        </p:tgtEl>
                                      </p:cBhvr>
                                    </p:animEffect>
                                  </p:childTnLst>
                                </p:cTn>
                              </p:par>
                              <p:par>
                                <p:cTn id="48" presetID="9" presetClass="entr" presetSubtype="0" fill="hold" nodeType="withEffect">
                                  <p:stCondLst>
                                    <p:cond delay="0"/>
                                  </p:stCondLst>
                                  <p:childTnLst>
                                    <p:set>
                                      <p:cBhvr>
                                        <p:cTn id="49" dur="1" fill="hold">
                                          <p:stCondLst>
                                            <p:cond delay="0"/>
                                          </p:stCondLst>
                                        </p:cTn>
                                        <p:tgtEl>
                                          <p:spTgt spid="40"/>
                                        </p:tgtEl>
                                        <p:attrNameLst>
                                          <p:attrName>style.visibility</p:attrName>
                                        </p:attrNameLst>
                                      </p:cBhvr>
                                      <p:to>
                                        <p:strVal val="visible"/>
                                      </p:to>
                                    </p:set>
                                    <p:animEffect transition="in" filter="dissolve">
                                      <p:cBhvr>
                                        <p:cTn id="50" dur="500"/>
                                        <p:tgtEl>
                                          <p:spTgt spid="40"/>
                                        </p:tgtEl>
                                      </p:cBhvr>
                                    </p:animEffec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2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6"/>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30">
                                            <p:txEl>
                                              <p:pRg st="0" end="0"/>
                                            </p:txEl>
                                          </p:spTgt>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7"/>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30">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21" grpId="0"/>
      <p:bldP spid="22" grpId="0"/>
      <p:bldP spid="23" grpId="0"/>
      <p:bldP spid="25" grpId="0"/>
      <p:bldP spid="26" grpId="0"/>
      <p:bldP spid="2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Analysis for Mobile Apps</a:t>
            </a:r>
            <a:endParaRPr lang="en-US" dirty="0"/>
          </a:p>
        </p:txBody>
      </p:sp>
      <p:sp>
        <p:nvSpPr>
          <p:cNvPr id="3" name="Content Placeholder 2"/>
          <p:cNvSpPr>
            <a:spLocks noGrp="1"/>
          </p:cNvSpPr>
          <p:nvPr>
            <p:ph idx="1"/>
          </p:nvPr>
        </p:nvSpPr>
        <p:spPr/>
        <p:txBody>
          <a:bodyPr/>
          <a:lstStyle/>
          <a:p>
            <a:r>
              <a:rPr lang="en-US" dirty="0" smtClean="0"/>
              <a:t>Static Analysis</a:t>
            </a:r>
          </a:p>
          <a:p>
            <a:pPr lvl="1"/>
            <a:r>
              <a:rPr lang="en-US" dirty="0" smtClean="0"/>
              <a:t>Program analysis using program text</a:t>
            </a:r>
          </a:p>
          <a:p>
            <a:pPr lvl="1"/>
            <a:r>
              <a:rPr lang="en-US" b="1" dirty="0" smtClean="0"/>
              <a:t>Hindered by features common in mobile apps</a:t>
            </a:r>
          </a:p>
          <a:p>
            <a:pPr lvl="2"/>
            <a:r>
              <a:rPr lang="en-US" dirty="0" smtClean="0"/>
              <a:t>Large SDK, obfuscated and native code, concurrency,</a:t>
            </a:r>
            <a:br>
              <a:rPr lang="en-US" dirty="0" smtClean="0"/>
            </a:br>
            <a:r>
              <a:rPr lang="en-US" dirty="0" smtClean="0"/>
              <a:t>IPC, databases, GUIs, …</a:t>
            </a:r>
            <a:br>
              <a:rPr lang="en-US" dirty="0" smtClean="0"/>
            </a:br>
            <a:endParaRPr lang="en-US" dirty="0" smtClean="0"/>
          </a:p>
          <a:p>
            <a:r>
              <a:rPr lang="en-US" dirty="0" smtClean="0"/>
              <a:t>Dynamic Analysis</a:t>
            </a:r>
          </a:p>
          <a:p>
            <a:pPr lvl="1"/>
            <a:r>
              <a:rPr lang="en-US" dirty="0" smtClean="0"/>
              <a:t>Program analysis using program runs</a:t>
            </a:r>
          </a:p>
          <a:p>
            <a:pPr lvl="1"/>
            <a:r>
              <a:rPr lang="en-US" b="1" dirty="0" smtClean="0"/>
              <a:t>Needs test inputs yielding high app coverage</a:t>
            </a:r>
          </a:p>
          <a:p>
            <a:pPr lvl="2"/>
            <a:r>
              <a:rPr lang="en-US" dirty="0" smtClean="0"/>
              <a:t>Focus of our work</a:t>
            </a:r>
          </a:p>
        </p:txBody>
      </p:sp>
      <p:sp>
        <p:nvSpPr>
          <p:cNvPr id="4" name="Slide Number Placeholder 3"/>
          <p:cNvSpPr>
            <a:spLocks noGrp="1"/>
          </p:cNvSpPr>
          <p:nvPr>
            <p:ph type="sldNum" sz="quarter" idx="12"/>
          </p:nvPr>
        </p:nvSpPr>
        <p:spPr/>
        <p:txBody>
          <a:bodyPr/>
          <a:lstStyle/>
          <a:p>
            <a:fld id="{2AC9578B-FB7A-1A4A-83D3-84D181B0B720}" type="slidenum">
              <a:rPr lang="en-US" smtClean="0"/>
              <a:t>6</a:t>
            </a:fld>
            <a:endParaRPr lang="en-US"/>
          </a:p>
        </p:txBody>
      </p:sp>
    </p:spTree>
    <p:extLst>
      <p:ext uri="{BB962C8B-B14F-4D97-AF65-F5344CB8AC3E}">
        <p14:creationId xmlns:p14="http://schemas.microsoft.com/office/powerpoint/2010/main" val="15809969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8335" y="0"/>
            <a:ext cx="8228466" cy="838200"/>
          </a:xfrm>
        </p:spPr>
        <p:txBody>
          <a:bodyPr>
            <a:normAutofit/>
          </a:bodyPr>
          <a:lstStyle/>
          <a:p>
            <a:r>
              <a:rPr lang="en-US" dirty="0" smtClean="0"/>
              <a:t>Desiderata for Input Generation System</a:t>
            </a:r>
            <a:endParaRPr lang="en-US" dirty="0"/>
          </a:p>
        </p:txBody>
      </p:sp>
      <p:sp>
        <p:nvSpPr>
          <p:cNvPr id="3" name="Content Placeholder 2"/>
          <p:cNvSpPr>
            <a:spLocks noGrp="1"/>
          </p:cNvSpPr>
          <p:nvPr>
            <p:ph idx="1"/>
          </p:nvPr>
        </p:nvSpPr>
        <p:spPr>
          <a:xfrm>
            <a:off x="502936" y="1232146"/>
            <a:ext cx="8083388" cy="4937443"/>
          </a:xfrm>
        </p:spPr>
        <p:txBody>
          <a:bodyPr>
            <a:normAutofit/>
          </a:bodyPr>
          <a:lstStyle/>
          <a:p>
            <a:pPr>
              <a:buClr>
                <a:srgbClr val="800000"/>
              </a:buClr>
              <a:buSzPct val="80000"/>
              <a:buFont typeface="Wingdings" charset="2"/>
              <a:buChar char="Ø"/>
            </a:pPr>
            <a:r>
              <a:rPr lang="en-US" sz="3000" b="1" dirty="0" smtClean="0"/>
              <a:t>Robust</a:t>
            </a:r>
            <a:r>
              <a:rPr lang="en-US" sz="3000" dirty="0"/>
              <a:t>:</a:t>
            </a:r>
            <a:r>
              <a:rPr lang="en-US" sz="3000" dirty="0" smtClean="0"/>
              <a:t> handles real-world apps</a:t>
            </a:r>
            <a:r>
              <a:rPr lang="en-US" dirty="0" smtClean="0"/>
              <a:t/>
            </a:r>
            <a:br>
              <a:rPr lang="en-US" dirty="0" smtClean="0"/>
            </a:br>
            <a:endParaRPr lang="en-US" sz="1500" dirty="0" smtClean="0"/>
          </a:p>
          <a:p>
            <a:pPr>
              <a:buClr>
                <a:srgbClr val="800000"/>
              </a:buClr>
              <a:buSzPct val="80000"/>
              <a:buFont typeface="Wingdings" charset="2"/>
              <a:buChar char="Ø"/>
            </a:pPr>
            <a:r>
              <a:rPr lang="en-US" sz="3000" b="1" dirty="0" smtClean="0"/>
              <a:t>Black-box:</a:t>
            </a:r>
            <a:r>
              <a:rPr lang="en-US" sz="3000" dirty="0" smtClean="0"/>
              <a:t> does not need sources or ability to decompile binaries</a:t>
            </a:r>
            <a:br>
              <a:rPr lang="en-US" sz="3000" dirty="0" smtClean="0"/>
            </a:br>
            <a:endParaRPr lang="en-US" sz="1500" dirty="0" smtClean="0"/>
          </a:p>
          <a:p>
            <a:pPr>
              <a:buClr>
                <a:srgbClr val="800000"/>
              </a:buClr>
              <a:buSzPct val="80000"/>
              <a:buFont typeface="Wingdings" charset="2"/>
              <a:buChar char="Ø"/>
            </a:pPr>
            <a:r>
              <a:rPr lang="en-US" sz="3000" b="1" dirty="0" smtClean="0"/>
              <a:t>Versatile</a:t>
            </a:r>
            <a:r>
              <a:rPr lang="en-US" sz="3000" b="1" dirty="0"/>
              <a:t>:</a:t>
            </a:r>
            <a:r>
              <a:rPr lang="en-US" sz="3000" dirty="0" smtClean="0"/>
              <a:t> exercises important app functionality</a:t>
            </a:r>
          </a:p>
          <a:p>
            <a:pPr>
              <a:buClr>
                <a:srgbClr val="800000"/>
              </a:buClr>
              <a:buSzPct val="80000"/>
              <a:buFont typeface="Wingdings" charset="2"/>
              <a:buChar char="Ø"/>
            </a:pPr>
            <a:endParaRPr lang="en-US" sz="1500" dirty="0" smtClean="0"/>
          </a:p>
          <a:p>
            <a:pPr>
              <a:buClr>
                <a:srgbClr val="800000"/>
              </a:buClr>
              <a:buSzPct val="80000"/>
              <a:buFont typeface="Wingdings" charset="2"/>
              <a:buChar char="Ø"/>
            </a:pPr>
            <a:r>
              <a:rPr lang="en-US" sz="3000" b="1" dirty="0" smtClean="0"/>
              <a:t>Automated:</a:t>
            </a:r>
            <a:r>
              <a:rPr lang="en-US" sz="3000" dirty="0" smtClean="0"/>
              <a:t> reduces manual effort</a:t>
            </a:r>
          </a:p>
          <a:p>
            <a:pPr>
              <a:buClr>
                <a:srgbClr val="800000"/>
              </a:buClr>
              <a:buSzPct val="80000"/>
              <a:buFont typeface="Wingdings" charset="2"/>
              <a:buChar char="Ø"/>
            </a:pPr>
            <a:endParaRPr lang="en-US" sz="1500" dirty="0" smtClean="0"/>
          </a:p>
          <a:p>
            <a:pPr>
              <a:buClr>
                <a:srgbClr val="800000"/>
              </a:buClr>
              <a:buSzPct val="80000"/>
              <a:buFont typeface="Wingdings" charset="2"/>
              <a:buChar char="Ø"/>
            </a:pPr>
            <a:r>
              <a:rPr lang="en-US" sz="3000" b="1" dirty="0" smtClean="0"/>
              <a:t>Efficient:</a:t>
            </a:r>
            <a:r>
              <a:rPr lang="en-US" sz="3000" dirty="0" smtClean="0"/>
              <a:t> avoids generating redundant inputs</a:t>
            </a:r>
          </a:p>
        </p:txBody>
      </p:sp>
      <p:sp>
        <p:nvSpPr>
          <p:cNvPr id="6" name="Slide Number Placeholder 5"/>
          <p:cNvSpPr>
            <a:spLocks noGrp="1"/>
          </p:cNvSpPr>
          <p:nvPr>
            <p:ph type="sldNum" sz="quarter" idx="12"/>
          </p:nvPr>
        </p:nvSpPr>
        <p:spPr/>
        <p:txBody>
          <a:bodyPr/>
          <a:lstStyle/>
          <a:p>
            <a:fld id="{2AC9578B-FB7A-1A4A-83D3-84D181B0B720}" type="slidenum">
              <a:rPr lang="en-US" smtClean="0"/>
              <a:t>7</a:t>
            </a:fld>
            <a:endParaRPr lang="en-US"/>
          </a:p>
        </p:txBody>
      </p:sp>
    </p:spTree>
    <p:extLst>
      <p:ext uri="{BB962C8B-B14F-4D97-AF65-F5344CB8AC3E}">
        <p14:creationId xmlns:p14="http://schemas.microsoft.com/office/powerpoint/2010/main" val="87674793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Contributions</a:t>
            </a:r>
            <a:endParaRPr lang="en-US" dirty="0"/>
          </a:p>
        </p:txBody>
      </p:sp>
      <p:sp>
        <p:nvSpPr>
          <p:cNvPr id="3" name="Content Placeholder 2"/>
          <p:cNvSpPr>
            <a:spLocks noGrp="1"/>
          </p:cNvSpPr>
          <p:nvPr>
            <p:ph idx="1"/>
          </p:nvPr>
        </p:nvSpPr>
        <p:spPr>
          <a:xfrm>
            <a:off x="457200" y="1188723"/>
            <a:ext cx="7760052" cy="4239058"/>
          </a:xfrm>
        </p:spPr>
        <p:txBody>
          <a:bodyPr>
            <a:normAutofit/>
          </a:bodyPr>
          <a:lstStyle/>
          <a:p>
            <a:r>
              <a:rPr lang="en-US" sz="3000" dirty="0" smtClean="0"/>
              <a:t>Design of a system </a:t>
            </a:r>
            <a:r>
              <a:rPr lang="en-US" sz="3000" dirty="0" err="1" smtClean="0"/>
              <a:t>Dynodroid</a:t>
            </a:r>
            <a:r>
              <a:rPr lang="en-US" sz="3000" dirty="0" smtClean="0"/>
              <a:t> satisfying the five desired criteria</a:t>
            </a:r>
          </a:p>
          <a:p>
            <a:endParaRPr lang="en-US" sz="2000" dirty="0" smtClean="0"/>
          </a:p>
          <a:p>
            <a:r>
              <a:rPr lang="en-US" sz="3000" dirty="0" smtClean="0"/>
              <a:t>Open-source </a:t>
            </a:r>
            <a:r>
              <a:rPr lang="en-US" sz="3000" dirty="0"/>
              <a:t>i</a:t>
            </a:r>
            <a:r>
              <a:rPr lang="en-US" sz="3000" dirty="0" smtClean="0"/>
              <a:t>mplementation of </a:t>
            </a:r>
            <a:r>
              <a:rPr lang="en-US" sz="3000" dirty="0" err="1" smtClean="0"/>
              <a:t>Dynodroid</a:t>
            </a:r>
            <a:r>
              <a:rPr lang="en-US" sz="3000" dirty="0" smtClean="0"/>
              <a:t/>
            </a:r>
            <a:br>
              <a:rPr lang="en-US" sz="3000" dirty="0" smtClean="0"/>
            </a:br>
            <a:r>
              <a:rPr lang="en-US" sz="3000" dirty="0" smtClean="0"/>
              <a:t>on the dominant Android platform</a:t>
            </a:r>
          </a:p>
          <a:p>
            <a:endParaRPr lang="en-US" sz="2000" dirty="0" smtClean="0"/>
          </a:p>
          <a:p>
            <a:r>
              <a:rPr lang="en-US" sz="3000" dirty="0" smtClean="0"/>
              <a:t>Evaluation of </a:t>
            </a:r>
            <a:r>
              <a:rPr lang="en-US" sz="3000" dirty="0" err="1" smtClean="0"/>
              <a:t>Dynodroid</a:t>
            </a:r>
            <a:r>
              <a:rPr lang="en-US" sz="3000" dirty="0" smtClean="0"/>
              <a:t> on real-world apps against state-of-the-art approaches</a:t>
            </a:r>
          </a:p>
        </p:txBody>
      </p:sp>
      <p:sp>
        <p:nvSpPr>
          <p:cNvPr id="4" name="Slide Number Placeholder 3"/>
          <p:cNvSpPr>
            <a:spLocks noGrp="1"/>
          </p:cNvSpPr>
          <p:nvPr>
            <p:ph type="sldNum" sz="quarter" idx="12"/>
          </p:nvPr>
        </p:nvSpPr>
        <p:spPr/>
        <p:txBody>
          <a:bodyPr/>
          <a:lstStyle/>
          <a:p>
            <a:fld id="{2AC9578B-FB7A-1A4A-83D3-84D181B0B720}" type="slidenum">
              <a:rPr lang="en-US" smtClean="0"/>
              <a:t>8</a:t>
            </a:fld>
            <a:endParaRPr lang="en-US"/>
          </a:p>
        </p:txBody>
      </p:sp>
    </p:spTree>
    <p:extLst>
      <p:ext uri="{BB962C8B-B14F-4D97-AF65-F5344CB8AC3E}">
        <p14:creationId xmlns:p14="http://schemas.microsoft.com/office/powerpoint/2010/main" val="41529064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Approach</a:t>
            </a:r>
            <a:endParaRPr lang="en-US" dirty="0"/>
          </a:p>
        </p:txBody>
      </p:sp>
      <p:sp>
        <p:nvSpPr>
          <p:cNvPr id="3" name="Content Placeholder 2"/>
          <p:cNvSpPr>
            <a:spLocks noGrp="1"/>
          </p:cNvSpPr>
          <p:nvPr>
            <p:ph idx="1"/>
          </p:nvPr>
        </p:nvSpPr>
        <p:spPr>
          <a:xfrm>
            <a:off x="392070" y="1188722"/>
            <a:ext cx="8294730" cy="5167630"/>
          </a:xfrm>
        </p:spPr>
        <p:txBody>
          <a:bodyPr>
            <a:normAutofit fontScale="92500" lnSpcReduction="10000"/>
          </a:bodyPr>
          <a:lstStyle/>
          <a:p>
            <a:r>
              <a:rPr lang="en-US" dirty="0" smtClean="0"/>
              <a:t>View an app is an event-driven program</a:t>
            </a:r>
            <a:r>
              <a:rPr lang="en-US" sz="3000" dirty="0" smtClean="0"/>
              <a:t/>
            </a:r>
            <a:br>
              <a:rPr lang="en-US" sz="3000" dirty="0" smtClean="0"/>
            </a:br>
            <a:r>
              <a:rPr lang="en-US" sz="3800" dirty="0" smtClean="0"/>
              <a:t/>
            </a:r>
            <a:br>
              <a:rPr lang="en-US" sz="3800" dirty="0" smtClean="0"/>
            </a:br>
            <a:endParaRPr lang="en-US" dirty="0" smtClean="0"/>
          </a:p>
          <a:p>
            <a:pPr marL="0" indent="0">
              <a:buNone/>
            </a:pPr>
            <a:endParaRPr lang="en-US" sz="2700" dirty="0" smtClean="0"/>
          </a:p>
          <a:p>
            <a:r>
              <a:rPr lang="en-US" dirty="0" smtClean="0"/>
              <a:t>Broadly two kinds of events:</a:t>
            </a:r>
          </a:p>
          <a:p>
            <a:pPr lvl="1"/>
            <a:r>
              <a:rPr lang="en-US" b="1" dirty="0" smtClean="0"/>
              <a:t>UI event:</a:t>
            </a:r>
            <a:r>
              <a:rPr lang="en-US" dirty="0" smtClean="0"/>
              <a:t> </a:t>
            </a:r>
            <a:r>
              <a:rPr lang="en-US" dirty="0" err="1" smtClean="0"/>
              <a:t>LongTap</a:t>
            </a:r>
            <a:r>
              <a:rPr lang="en-US" dirty="0" smtClean="0"/>
              <a:t>(245, 310), Drag(0, 0, 245, 310), …</a:t>
            </a:r>
          </a:p>
          <a:p>
            <a:pPr lvl="1"/>
            <a:r>
              <a:rPr lang="en-US" b="1" dirty="0" smtClean="0"/>
              <a:t>System event:</a:t>
            </a:r>
            <a:r>
              <a:rPr lang="en-US" dirty="0" smtClean="0"/>
              <a:t> </a:t>
            </a:r>
            <a:r>
              <a:rPr lang="en-US" dirty="0" err="1" smtClean="0"/>
              <a:t>BatteryLow</a:t>
            </a:r>
            <a:r>
              <a:rPr lang="en-US" dirty="0" smtClean="0"/>
              <a:t>, </a:t>
            </a:r>
            <a:r>
              <a:rPr lang="en-US" dirty="0" err="1" smtClean="0"/>
              <a:t>SmsReceived</a:t>
            </a:r>
            <a:r>
              <a:rPr lang="en-US" dirty="0" smtClean="0"/>
              <a:t>(“hello”), ...</a:t>
            </a:r>
          </a:p>
          <a:p>
            <a:endParaRPr lang="en-US" sz="2700" dirty="0" smtClean="0"/>
          </a:p>
          <a:p>
            <a:r>
              <a:rPr lang="en-US" dirty="0" smtClean="0"/>
              <a:t>Assumption: Fixed concrete data in each event</a:t>
            </a:r>
            <a:br>
              <a:rPr lang="en-US" dirty="0" smtClean="0"/>
            </a:br>
            <a:r>
              <a:rPr lang="en-US" dirty="0" smtClean="0"/>
              <a:t>and environment (</a:t>
            </a:r>
            <a:r>
              <a:rPr lang="en-US" dirty="0" err="1" smtClean="0"/>
              <a:t>sdcard</a:t>
            </a:r>
            <a:r>
              <a:rPr lang="en-US" dirty="0" smtClean="0"/>
              <a:t>, network, etc.)</a:t>
            </a:r>
          </a:p>
          <a:p>
            <a:pPr lvl="1"/>
            <a:r>
              <a:rPr lang="en-US" dirty="0" smtClean="0"/>
              <a:t>May cause loss of coverage</a:t>
            </a:r>
          </a:p>
        </p:txBody>
      </p:sp>
      <p:sp>
        <p:nvSpPr>
          <p:cNvPr id="4" name="Slide Number Placeholder 3"/>
          <p:cNvSpPr>
            <a:spLocks noGrp="1"/>
          </p:cNvSpPr>
          <p:nvPr>
            <p:ph type="sldNum" sz="quarter" idx="12"/>
          </p:nvPr>
        </p:nvSpPr>
        <p:spPr/>
        <p:txBody>
          <a:bodyPr/>
          <a:lstStyle/>
          <a:p>
            <a:fld id="{2AC9578B-FB7A-1A4A-83D3-84D181B0B720}" type="slidenum">
              <a:rPr lang="en-US" smtClean="0"/>
              <a:t>9</a:t>
            </a:fld>
            <a:endParaRPr lang="en-US" dirty="0"/>
          </a:p>
        </p:txBody>
      </p:sp>
      <p:pic>
        <p:nvPicPr>
          <p:cNvPr id="6" name="Picture 5" descr="TP_tmp.png"/>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1429676" y="2200846"/>
            <a:ext cx="926216" cy="334188"/>
          </a:xfrm>
          <a:prstGeom prst="rect">
            <a:avLst/>
          </a:prstGeom>
        </p:spPr>
      </p:pic>
      <p:sp>
        <p:nvSpPr>
          <p:cNvPr id="7" name="Rectangle 6"/>
          <p:cNvSpPr/>
          <p:nvPr/>
        </p:nvSpPr>
        <p:spPr>
          <a:xfrm>
            <a:off x="1574309" y="1808624"/>
            <a:ext cx="571077" cy="553998"/>
          </a:xfrm>
          <a:prstGeom prst="rect">
            <a:avLst/>
          </a:prstGeom>
        </p:spPr>
        <p:txBody>
          <a:bodyPr wrap="none">
            <a:spAutoFit/>
          </a:bodyPr>
          <a:lstStyle/>
          <a:p>
            <a:r>
              <a:rPr lang="en-US" sz="3000" dirty="0"/>
              <a:t>e</a:t>
            </a:r>
            <a:r>
              <a:rPr lang="en-US" sz="3000" dirty="0" smtClean="0"/>
              <a:t>1</a:t>
            </a:r>
            <a:endParaRPr lang="en-US" sz="3000" dirty="0"/>
          </a:p>
        </p:txBody>
      </p:sp>
      <p:pic>
        <p:nvPicPr>
          <p:cNvPr id="8" name="Picture 7" descr="TP_tmp.png"/>
          <p:cNvPicPr>
            <a:picLocks noChangeAspect="1"/>
          </p:cNvPicPr>
          <p:nvPr>
            <p:custDataLst>
              <p:tags r:id="rId2"/>
            </p:custDataLst>
          </p:nvPr>
        </p:nvPicPr>
        <p:blipFill>
          <a:blip r:embed="rId5">
            <a:extLst>
              <a:ext uri="{28A0092B-C50C-407E-A947-70E740481C1C}">
                <a14:useLocalDpi xmlns:a14="http://schemas.microsoft.com/office/drawing/2010/main" val="0"/>
              </a:ext>
            </a:extLst>
          </a:blip>
          <a:stretch>
            <a:fillRect/>
          </a:stretch>
        </p:blipFill>
        <p:spPr>
          <a:xfrm>
            <a:off x="2897226" y="2200478"/>
            <a:ext cx="926216" cy="334188"/>
          </a:xfrm>
          <a:prstGeom prst="rect">
            <a:avLst/>
          </a:prstGeom>
        </p:spPr>
      </p:pic>
      <p:sp>
        <p:nvSpPr>
          <p:cNvPr id="9" name="Rectangle 8"/>
          <p:cNvSpPr/>
          <p:nvPr/>
        </p:nvSpPr>
        <p:spPr>
          <a:xfrm>
            <a:off x="3041859" y="1808256"/>
            <a:ext cx="571077" cy="553998"/>
          </a:xfrm>
          <a:prstGeom prst="rect">
            <a:avLst/>
          </a:prstGeom>
        </p:spPr>
        <p:txBody>
          <a:bodyPr wrap="none">
            <a:spAutoFit/>
          </a:bodyPr>
          <a:lstStyle/>
          <a:p>
            <a:r>
              <a:rPr lang="en-US" sz="3000" dirty="0"/>
              <a:t>e</a:t>
            </a:r>
            <a:r>
              <a:rPr lang="en-US" sz="3000" dirty="0" smtClean="0"/>
              <a:t>2</a:t>
            </a:r>
            <a:endParaRPr lang="en-US" sz="3000" dirty="0"/>
          </a:p>
        </p:txBody>
      </p:sp>
      <p:pic>
        <p:nvPicPr>
          <p:cNvPr id="10" name="Picture 9" descr="TP_tmp.png"/>
          <p:cNvPicPr>
            <a:picLocks noChangeAspect="1"/>
          </p:cNvPicPr>
          <p:nvPr>
            <p:custDataLst>
              <p:tags r:id="rId3"/>
            </p:custDataLst>
          </p:nvPr>
        </p:nvPicPr>
        <p:blipFill>
          <a:blip r:embed="rId5">
            <a:extLst>
              <a:ext uri="{28A0092B-C50C-407E-A947-70E740481C1C}">
                <a14:useLocalDpi xmlns:a14="http://schemas.microsoft.com/office/drawing/2010/main" val="0"/>
              </a:ext>
            </a:extLst>
          </a:blip>
          <a:stretch>
            <a:fillRect/>
          </a:stretch>
        </p:blipFill>
        <p:spPr>
          <a:xfrm>
            <a:off x="4401217" y="2200846"/>
            <a:ext cx="926216" cy="334188"/>
          </a:xfrm>
          <a:prstGeom prst="rect">
            <a:avLst/>
          </a:prstGeom>
        </p:spPr>
      </p:pic>
      <p:sp>
        <p:nvSpPr>
          <p:cNvPr id="11" name="Rectangle 10"/>
          <p:cNvSpPr/>
          <p:nvPr/>
        </p:nvSpPr>
        <p:spPr>
          <a:xfrm>
            <a:off x="4545850" y="1808624"/>
            <a:ext cx="571077" cy="553998"/>
          </a:xfrm>
          <a:prstGeom prst="rect">
            <a:avLst/>
          </a:prstGeom>
        </p:spPr>
        <p:txBody>
          <a:bodyPr wrap="none">
            <a:spAutoFit/>
          </a:bodyPr>
          <a:lstStyle/>
          <a:p>
            <a:r>
              <a:rPr lang="en-US" sz="3000" dirty="0"/>
              <a:t>e</a:t>
            </a:r>
            <a:r>
              <a:rPr lang="en-US" sz="3000" dirty="0" smtClean="0"/>
              <a:t>3</a:t>
            </a:r>
            <a:endParaRPr lang="en-US" sz="3000" dirty="0"/>
          </a:p>
        </p:txBody>
      </p:sp>
      <p:sp>
        <p:nvSpPr>
          <p:cNvPr id="5" name="Rectangle 4"/>
          <p:cNvSpPr/>
          <p:nvPr/>
        </p:nvSpPr>
        <p:spPr>
          <a:xfrm>
            <a:off x="893043" y="2064766"/>
            <a:ext cx="507095" cy="523220"/>
          </a:xfrm>
          <a:prstGeom prst="rect">
            <a:avLst/>
          </a:prstGeom>
        </p:spPr>
        <p:txBody>
          <a:bodyPr wrap="none">
            <a:spAutoFit/>
          </a:bodyPr>
          <a:lstStyle/>
          <a:p>
            <a:r>
              <a:rPr lang="en-US" sz="2800" dirty="0" smtClean="0">
                <a:solidFill>
                  <a:prstClr val="black"/>
                </a:solidFill>
              </a:rPr>
              <a:t>s0</a:t>
            </a:r>
            <a:endParaRPr lang="en-US" dirty="0"/>
          </a:p>
        </p:txBody>
      </p:sp>
      <p:sp>
        <p:nvSpPr>
          <p:cNvPr id="15" name="Rectangle 14"/>
          <p:cNvSpPr/>
          <p:nvPr/>
        </p:nvSpPr>
        <p:spPr>
          <a:xfrm>
            <a:off x="2368592" y="2064766"/>
            <a:ext cx="507095" cy="523220"/>
          </a:xfrm>
          <a:prstGeom prst="rect">
            <a:avLst/>
          </a:prstGeom>
        </p:spPr>
        <p:txBody>
          <a:bodyPr wrap="none">
            <a:spAutoFit/>
          </a:bodyPr>
          <a:lstStyle/>
          <a:p>
            <a:r>
              <a:rPr lang="en-US" sz="2800" dirty="0" smtClean="0">
                <a:solidFill>
                  <a:prstClr val="black"/>
                </a:solidFill>
              </a:rPr>
              <a:t>s1</a:t>
            </a:r>
            <a:endParaRPr lang="en-US" dirty="0"/>
          </a:p>
        </p:txBody>
      </p:sp>
      <p:sp>
        <p:nvSpPr>
          <p:cNvPr id="16" name="Rectangle 15"/>
          <p:cNvSpPr/>
          <p:nvPr/>
        </p:nvSpPr>
        <p:spPr>
          <a:xfrm>
            <a:off x="3836142" y="2074946"/>
            <a:ext cx="507095" cy="523220"/>
          </a:xfrm>
          <a:prstGeom prst="rect">
            <a:avLst/>
          </a:prstGeom>
        </p:spPr>
        <p:txBody>
          <a:bodyPr wrap="none">
            <a:spAutoFit/>
          </a:bodyPr>
          <a:lstStyle/>
          <a:p>
            <a:r>
              <a:rPr lang="en-US" sz="2800" dirty="0" smtClean="0">
                <a:solidFill>
                  <a:prstClr val="black"/>
                </a:solidFill>
              </a:rPr>
              <a:t>s2</a:t>
            </a:r>
            <a:endParaRPr lang="en-US" dirty="0"/>
          </a:p>
        </p:txBody>
      </p:sp>
      <p:sp>
        <p:nvSpPr>
          <p:cNvPr id="17" name="Rectangle 16"/>
          <p:cNvSpPr/>
          <p:nvPr/>
        </p:nvSpPr>
        <p:spPr>
          <a:xfrm>
            <a:off x="5311691" y="2074946"/>
            <a:ext cx="1103738" cy="800219"/>
          </a:xfrm>
          <a:prstGeom prst="rect">
            <a:avLst/>
          </a:prstGeom>
        </p:spPr>
        <p:txBody>
          <a:bodyPr wrap="none">
            <a:spAutoFit/>
          </a:bodyPr>
          <a:lstStyle/>
          <a:p>
            <a:r>
              <a:rPr lang="en-US" sz="2800" dirty="0" smtClean="0">
                <a:solidFill>
                  <a:prstClr val="black"/>
                </a:solidFill>
              </a:rPr>
              <a:t>s3  . . .</a:t>
            </a:r>
            <a:endParaRPr lang="en-US" dirty="0"/>
          </a:p>
          <a:p>
            <a:endParaRPr lang="en-US" dirty="0"/>
          </a:p>
        </p:txBody>
      </p:sp>
    </p:spTree>
    <p:extLst>
      <p:ext uri="{BB962C8B-B14F-4D97-AF65-F5344CB8AC3E}">
        <p14:creationId xmlns:p14="http://schemas.microsoft.com/office/powerpoint/2010/main" val="12691956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dissolv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dissolve">
                                      <p:cBhvr>
                                        <p:cTn id="16" dur="500"/>
                                        <p:tgtEl>
                                          <p:spTgt spid="7"/>
                                        </p:tgtEl>
                                      </p:cBhvr>
                                    </p:animEffect>
                                  </p:childTnLst>
                                </p:cTn>
                              </p:par>
                              <p:par>
                                <p:cTn id="17" presetID="9"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dissolve">
                                      <p:cBhvr>
                                        <p:cTn id="19" dur="500"/>
                                        <p:tgtEl>
                                          <p:spTgt spid="6"/>
                                        </p:tgtEl>
                                      </p:cBhvr>
                                    </p:animEffect>
                                  </p:childTnLst>
                                </p:cTn>
                              </p:par>
                              <p:par>
                                <p:cTn id="20" presetID="9" presetClass="entr" presetSubtype="0" fill="hold" grpId="0" nodeType="withEffect">
                                  <p:stCondLst>
                                    <p:cond delay="0"/>
                                  </p:stCondLst>
                                  <p:childTnLst>
                                    <p:set>
                                      <p:cBhvr>
                                        <p:cTn id="21" dur="1" fill="hold">
                                          <p:stCondLst>
                                            <p:cond delay="0"/>
                                          </p:stCondLst>
                                        </p:cTn>
                                        <p:tgtEl>
                                          <p:spTgt spid="15"/>
                                        </p:tgtEl>
                                        <p:attrNameLst>
                                          <p:attrName>style.visibility</p:attrName>
                                        </p:attrNameLst>
                                      </p:cBhvr>
                                      <p:to>
                                        <p:strVal val="visible"/>
                                      </p:to>
                                    </p:set>
                                    <p:animEffect transition="in" filter="dissolve">
                                      <p:cBhvr>
                                        <p:cTn id="22" dur="500"/>
                                        <p:tgtEl>
                                          <p:spTgt spid="15"/>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dissolve">
                                      <p:cBhvr>
                                        <p:cTn id="27" dur="500"/>
                                        <p:tgtEl>
                                          <p:spTgt spid="8"/>
                                        </p:tgtEl>
                                      </p:cBhvr>
                                    </p:animEffect>
                                  </p:childTnLst>
                                </p:cTn>
                              </p:par>
                              <p:par>
                                <p:cTn id="28" presetID="9" presetClass="entr" presetSubtype="0"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dissolve">
                                      <p:cBhvr>
                                        <p:cTn id="30" dur="500"/>
                                        <p:tgtEl>
                                          <p:spTgt spid="9"/>
                                        </p:tgtEl>
                                      </p:cBhvr>
                                    </p:animEffect>
                                  </p:childTnLst>
                                </p:cTn>
                              </p:par>
                              <p:par>
                                <p:cTn id="31" presetID="9" presetClass="entr" presetSubtype="0" fill="hold" nodeType="withEffect">
                                  <p:stCondLst>
                                    <p:cond delay="0"/>
                                  </p:stCondLst>
                                  <p:childTnLst>
                                    <p:set>
                                      <p:cBhvr>
                                        <p:cTn id="32" dur="1" fill="hold">
                                          <p:stCondLst>
                                            <p:cond delay="0"/>
                                          </p:stCondLst>
                                        </p:cTn>
                                        <p:tgtEl>
                                          <p:spTgt spid="16">
                                            <p:txEl>
                                              <p:pRg st="0" end="0"/>
                                            </p:txEl>
                                          </p:spTgt>
                                        </p:tgtEl>
                                        <p:attrNameLst>
                                          <p:attrName>style.visibility</p:attrName>
                                        </p:attrNameLst>
                                      </p:cBhvr>
                                      <p:to>
                                        <p:strVal val="visible"/>
                                      </p:to>
                                    </p:set>
                                    <p:animEffect transition="in" filter="dissolve">
                                      <p:cBhvr>
                                        <p:cTn id="33" dur="500"/>
                                        <p:tgtEl>
                                          <p:spTgt spid="16">
                                            <p:txEl>
                                              <p:pRg st="0" end="0"/>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9" presetClass="entr" presetSubtype="0" fill="hold"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dissolve">
                                      <p:cBhvr>
                                        <p:cTn id="38" dur="500"/>
                                        <p:tgtEl>
                                          <p:spTgt spid="10"/>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Effect transition="in" filter="dissolve">
                                      <p:cBhvr>
                                        <p:cTn id="41" dur="500"/>
                                        <p:tgtEl>
                                          <p:spTgt spid="17"/>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dissolve">
                                      <p:cBhvr>
                                        <p:cTn id="44" dur="500"/>
                                        <p:tgtEl>
                                          <p:spTgt spid="11"/>
                                        </p:tgtEl>
                                      </p:cBhvr>
                                    </p:animEffec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3">
                                            <p:txEl>
                                              <p:pRg st="2" end="2"/>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
                                            <p:txEl>
                                              <p:pRg st="3" end="3"/>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3">
                                            <p:txEl>
                                              <p:pRg st="6" end="6"/>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5" grpId="0"/>
      <p:bldP spid="15" grpId="0"/>
      <p:bldP spid="17" grpId="0"/>
    </p:bldLst>
  </p:timing>
</p:sld>
</file>

<file path=ppt/tags/tag1.xml><?xml version="1.0" encoding="utf-8"?>
<p:tagLst xmlns:a="http://schemas.openxmlformats.org/drawingml/2006/main" xmlns:r="http://schemas.openxmlformats.org/officeDocument/2006/relationships" xmlns:p="http://schemas.openxmlformats.org/presentationml/2006/main">
  <p:tag name="FIRSTMHN@C02G5082DRJT3PP7" val="4426"/>
  <p:tag name="DEFAULTDISPLAYSOURCE" val="\documentclass{article}&#10;&#10;\pagestyle{empty}&#10;&#10;\begin{document}&#10;&#10;&#10;\end{document}"/>
  <p:tag name="EMBEDFONTS" val="0"/>
</p:tagLst>
</file>

<file path=ppt/tags/tag2.xml><?xml version="1.0" encoding="utf-8"?>
<p:tagLst xmlns:a="http://schemas.openxmlformats.org/drawingml/2006/main" xmlns:r="http://schemas.openxmlformats.org/officeDocument/2006/relationships" xmlns:p="http://schemas.openxmlformats.org/presentationml/2006/main">
  <p:tag name="TEXPOINT" val="template"/>
  <p:tag name="SOURCE" val="TPT1  equation $\longrightarrow$  template TPT1  env TPENV1  fore 0  back 16777215  eqnno 1"/>
  <p:tag name="FILENAME" val="TP_tmp"/>
  <p:tag name="ORIGWIDTH" val="16"/>
  <p:tag name="PICTUREFILESIZE" val="702"/>
</p:tagLst>
</file>

<file path=ppt/tags/tag3.xml><?xml version="1.0" encoding="utf-8"?>
<p:tagLst xmlns:a="http://schemas.openxmlformats.org/drawingml/2006/main" xmlns:r="http://schemas.openxmlformats.org/officeDocument/2006/relationships" xmlns:p="http://schemas.openxmlformats.org/presentationml/2006/main">
  <p:tag name="TEXPOINT" val="template"/>
  <p:tag name="SOURCE" val="TPT1  equation $\longrightarrow$  template TPT1  env TPENV1  fore 0  back 16777215  eqnno 1"/>
  <p:tag name="FILENAME" val="TP_tmp"/>
  <p:tag name="ORIGWIDTH" val="16"/>
  <p:tag name="PICTUREFILESIZE" val="702"/>
</p:tagLst>
</file>

<file path=ppt/tags/tag4.xml><?xml version="1.0" encoding="utf-8"?>
<p:tagLst xmlns:a="http://schemas.openxmlformats.org/drawingml/2006/main" xmlns:r="http://schemas.openxmlformats.org/officeDocument/2006/relationships" xmlns:p="http://schemas.openxmlformats.org/presentationml/2006/main">
  <p:tag name="TEXPOINT" val="template"/>
  <p:tag name="SOURCE" val="TPT1  equation $\longrightarrow$  template TPT1  env TPENV1  fore 0  back 16777215  eqnno 1"/>
  <p:tag name="FILENAME" val="TP_tmp"/>
  <p:tag name="ORIGWIDTH" val="16"/>
  <p:tag name="PICTUREFILESIZE" val="70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14543</TotalTime>
  <Words>1724</Words>
  <Application>Microsoft Macintosh PowerPoint</Application>
  <PresentationFormat>On-screen Show (4:3)</PresentationFormat>
  <Paragraphs>323</Paragraphs>
  <Slides>30</Slides>
  <Notes>6</Notes>
  <HiddenSlides>0</HiddenSlides>
  <MMClips>1</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Dynodroid: An Input Generation System for Android Apps </vt:lpstr>
      <vt:lpstr>The Growth of Smartphones and Tablets</vt:lpstr>
      <vt:lpstr>The Growth of Mobile Apps</vt:lpstr>
      <vt:lpstr>The Growth of Mobile Apps</vt:lpstr>
      <vt:lpstr>The Life of a Mobile App</vt:lpstr>
      <vt:lpstr>Program Analysis for Mobile Apps</vt:lpstr>
      <vt:lpstr>Desiderata for Input Generation System</vt:lpstr>
      <vt:lpstr>Our Contributions</vt:lpstr>
      <vt:lpstr>Our Approach</vt:lpstr>
      <vt:lpstr>Relevant Events</vt:lpstr>
      <vt:lpstr>Observe-Select-Execute Algorithm</vt:lpstr>
      <vt:lpstr>Event Selection Algorithms</vt:lpstr>
      <vt:lpstr>BiasedRandom Event Selection Algorithm</vt:lpstr>
      <vt:lpstr>Implementation of Dynodroid</vt:lpstr>
      <vt:lpstr>Demo: Dynodroid on Photostream App</vt:lpstr>
      <vt:lpstr>Evaluation Study 1: App Code Coverage</vt:lpstr>
      <vt:lpstr>Testing Approaches Used in Our Evaluation</vt:lpstr>
      <vt:lpstr>Dynodroid vs. Monkey</vt:lpstr>
      <vt:lpstr>Dynodroid vs. Humans</vt:lpstr>
      <vt:lpstr>Sample Feedback from Participants</vt:lpstr>
      <vt:lpstr>Dynodroid without vs. with System Events</vt:lpstr>
      <vt:lpstr>Dynodroid without System Events vs. Monkey</vt:lpstr>
      <vt:lpstr>Minimum Number of Events to Peak Coverage</vt:lpstr>
      <vt:lpstr>Evaluation Study 2: Bugs Found in Apps</vt:lpstr>
      <vt:lpstr>Bugs Found in 50 F-Droid Apps</vt:lpstr>
      <vt:lpstr>Bugs Found in 1,000 Google Play Apps</vt:lpstr>
      <vt:lpstr>Limitations</vt:lpstr>
      <vt:lpstr>Related Work</vt:lpstr>
      <vt:lpstr>Conclusion</vt:lpstr>
      <vt:lpstr>Thank You!</vt:lpstr>
    </vt:vector>
  </TitlesOfParts>
  <Manager/>
  <Company>Georgia Tech</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Mayur Naik</dc:creator>
  <cp:keywords/>
  <dc:description/>
  <cp:lastModifiedBy>Mayur Naik</cp:lastModifiedBy>
  <cp:revision>1167</cp:revision>
  <dcterms:created xsi:type="dcterms:W3CDTF">2012-04-06T23:58:10Z</dcterms:created>
  <dcterms:modified xsi:type="dcterms:W3CDTF">2013-08-22T06:12:11Z</dcterms:modified>
  <cp:category/>
</cp:coreProperties>
</file>

<file path=docProps/thumbnail.jpeg>
</file>